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Catamaran"/>
      <p:regular r:id="rId39"/>
      <p:bold r:id="rId40"/>
    </p:embeddedFont>
    <p:embeddedFont>
      <p:font typeface="Roboto"/>
      <p:regular r:id="rId41"/>
      <p:bold r:id="rId42"/>
      <p:italic r:id="rId43"/>
      <p:boldItalic r:id="rId44"/>
    </p:embeddedFont>
    <p:embeddedFont>
      <p:font typeface="Fira Sans Extra Condensed Medium"/>
      <p:regular r:id="rId45"/>
      <p:bold r:id="rId46"/>
      <p:italic r:id="rId47"/>
      <p:boldItalic r:id="rId48"/>
    </p:embeddedFont>
    <p:embeddedFont>
      <p:font typeface="Livvic"/>
      <p:regular r:id="rId49"/>
      <p:bold r:id="rId50"/>
      <p:italic r:id="rId51"/>
      <p:boldItalic r:id="rId52"/>
    </p:embeddedFont>
    <p:embeddedFont>
      <p:font typeface="Catamaran Light"/>
      <p:regular r:id="rId53"/>
      <p:bold r:id="rId54"/>
    </p:embeddedFont>
    <p:embeddedFont>
      <p:font typeface="Century Gothic"/>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Nihar Zuts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atamaran-bold.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FiraSansExtraCondensedMedium-bold.fntdata"/><Relationship Id="rId45" Type="http://schemas.openxmlformats.org/officeDocument/2006/relationships/font" Target="fonts/FiraSansExtraCondensed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Medium-boldItalic.fntdata"/><Relationship Id="rId47" Type="http://schemas.openxmlformats.org/officeDocument/2006/relationships/font" Target="fonts/FiraSansExtraCondensedMedium-italic.fntdata"/><Relationship Id="rId49" Type="http://schemas.openxmlformats.org/officeDocument/2006/relationships/font" Target="fonts/Livvic-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Catamaran-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ivvic-italic.fntdata"/><Relationship Id="rId50" Type="http://schemas.openxmlformats.org/officeDocument/2006/relationships/font" Target="fonts/Livvic-bold.fntdata"/><Relationship Id="rId53" Type="http://schemas.openxmlformats.org/officeDocument/2006/relationships/font" Target="fonts/CatamaranLight-regular.fntdata"/><Relationship Id="rId52" Type="http://schemas.openxmlformats.org/officeDocument/2006/relationships/font" Target="fonts/Livvic-boldItalic.fntdata"/><Relationship Id="rId11" Type="http://schemas.openxmlformats.org/officeDocument/2006/relationships/slide" Target="slides/slide6.xml"/><Relationship Id="rId55" Type="http://schemas.openxmlformats.org/officeDocument/2006/relationships/font" Target="fonts/CenturyGothic-regular.fntdata"/><Relationship Id="rId10" Type="http://schemas.openxmlformats.org/officeDocument/2006/relationships/slide" Target="slides/slide5.xml"/><Relationship Id="rId54" Type="http://schemas.openxmlformats.org/officeDocument/2006/relationships/font" Target="fonts/CatamaranLight-bold.fntdata"/><Relationship Id="rId13" Type="http://schemas.openxmlformats.org/officeDocument/2006/relationships/slide" Target="slides/slide8.xml"/><Relationship Id="rId57" Type="http://schemas.openxmlformats.org/officeDocument/2006/relationships/font" Target="fonts/CenturyGothic-italic.fntdata"/><Relationship Id="rId12" Type="http://schemas.openxmlformats.org/officeDocument/2006/relationships/slide" Target="slides/slide7.xml"/><Relationship Id="rId56" Type="http://schemas.openxmlformats.org/officeDocument/2006/relationships/font" Target="fonts/CenturyGothic-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CenturyGothic-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26T19:47:50.562">
    <p:pos x="234" y="800"/>
    <p:text>https://adamasuniversity.ac.in/a-brief-history-of-online-education/#:~:text=Though%20the%20internet%20wasn%27t,by%20the%20University%20of%20Toronto.</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9-10T11:12:20.350">
    <p:pos x="6000" y="0"/>
    <p:text>At the country level, the US topped the standings with more than 17 million people getting enrolled in online learning, followed by India with 13.6 million. A sizable gap separated these two nations from Mexico with almost 5 million, with Brazil and China completing the top five list.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9-20T19:44:27.373">
    <p:pos x="1012" y="272"/>
    <p:text>https://docs.google.com/presentation/d/1_kJ6txwyAyFGX4royzDNpoHWC9tIcMbbRzF8Hek82H4/edit#slide=id.g5158d5a3ec_0_140</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64e065b2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64e065b2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465e7bc0b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465e7bc0b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5e0a5644d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5e0a5644d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350">
                <a:solidFill>
                  <a:srgbClr val="212529"/>
                </a:solidFill>
              </a:rPr>
              <a:t>The first online learning systems were really only set up to deliver information to students</a:t>
            </a:r>
            <a:r>
              <a:rPr lang="es" sz="1350">
                <a:solidFill>
                  <a:srgbClr val="212529"/>
                </a:solidFill>
                <a:highlight>
                  <a:srgbClr val="FFFFFF"/>
                </a:highlight>
              </a:rPr>
              <a:t> but as we entered the 70s online learning started to become more interactive. In Britain, the Open University was keen to take advantage of e-learning.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e0a5644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e0a5644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0E101A"/>
                </a:solidFill>
                <a:highlight>
                  <a:srgbClr val="FFFFFF"/>
                </a:highlight>
              </a:rPr>
              <a:t>Online learning is booming in current times. Aided by the widespread availability of high-speed internet, making use of new technologies such as 4G and the soon-to-be-released 5G, online learning is expected to grow by leaps and bounds in the foreseeable future. The worldwide market size of online learning is approximately $187.87 billion in 2019, a 400% increase over what it was just six years ago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6402ecc1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6402ecc1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None/>
            </a:pPr>
            <a:r>
              <a:rPr lang="es" sz="1150">
                <a:solidFill>
                  <a:srgbClr val="505059"/>
                </a:solidFill>
                <a:highlight>
                  <a:srgbClr val="FEFEFE"/>
                </a:highlight>
              </a:rPr>
              <a:t>Google Classroom:- 675 Per Month Charges - 1250 Per Month Depending upon the students</a:t>
            </a:r>
            <a:br>
              <a:rPr lang="es" sz="1150">
                <a:solidFill>
                  <a:srgbClr val="505059"/>
                </a:solidFill>
                <a:highlight>
                  <a:srgbClr val="FEFEFE"/>
                </a:highlight>
              </a:rPr>
            </a:br>
            <a:r>
              <a:rPr lang="es" sz="1150">
                <a:solidFill>
                  <a:srgbClr val="505059"/>
                </a:solidFill>
                <a:highlight>
                  <a:srgbClr val="FEFEFE"/>
                </a:highlight>
              </a:rPr>
              <a:t>1. Canvas LMS is the LMS that makes teaching and learning (and implementation and adoption and customer support and student success and bragging to your non-Canvas-using peers) easier.</a:t>
            </a:r>
            <a:br>
              <a:rPr lang="es" sz="1150">
                <a:solidFill>
                  <a:srgbClr val="505059"/>
                </a:solidFill>
                <a:highlight>
                  <a:srgbClr val="FEFEFE"/>
                </a:highlight>
              </a:rPr>
            </a:br>
            <a:r>
              <a:rPr lang="es" sz="1150">
                <a:solidFill>
                  <a:srgbClr val="505059"/>
                </a:solidFill>
                <a:highlight>
                  <a:srgbClr val="FEFEFE"/>
                </a:highlight>
              </a:rPr>
              <a:t>- Slower to reach roi</a:t>
            </a:r>
            <a:br>
              <a:rPr lang="es" sz="1150">
                <a:solidFill>
                  <a:srgbClr val="505059"/>
                </a:solidFill>
                <a:highlight>
                  <a:srgbClr val="FEFEFE"/>
                </a:highlight>
              </a:rPr>
            </a:br>
            <a:r>
              <a:rPr lang="es" sz="1150">
                <a:solidFill>
                  <a:srgbClr val="505059"/>
                </a:solidFill>
                <a:highlight>
                  <a:srgbClr val="FEFEFE"/>
                </a:highlight>
              </a:rPr>
              <a:t>- More expensive</a:t>
            </a:r>
            <a:br>
              <a:rPr lang="es" sz="1150">
                <a:solidFill>
                  <a:srgbClr val="505059"/>
                </a:solidFill>
                <a:highlight>
                  <a:srgbClr val="FEFEFE"/>
                </a:highlight>
              </a:rPr>
            </a:br>
            <a:br>
              <a:rPr lang="es" sz="1150">
                <a:solidFill>
                  <a:srgbClr val="505059"/>
                </a:solidFill>
                <a:highlight>
                  <a:srgbClr val="FEFEFE"/>
                </a:highlight>
              </a:rPr>
            </a:br>
            <a:r>
              <a:rPr lang="es" sz="1150">
                <a:solidFill>
                  <a:srgbClr val="505059"/>
                </a:solidFill>
                <a:highlight>
                  <a:srgbClr val="FEFEFE"/>
                </a:highlight>
              </a:rPr>
              <a:t>2) Blackboard Learn is a scalable, reliable foundation for a world-class learning experience. Our flexible learning platform enables you to extend online learning, increase engagement and optimize learning outcomes.</a:t>
            </a:r>
            <a:endParaRPr sz="1150">
              <a:solidFill>
                <a:srgbClr val="505059"/>
              </a:solidFill>
              <a:highlight>
                <a:srgbClr val="FEFEFE"/>
              </a:highlight>
            </a:endParaRPr>
          </a:p>
          <a:p>
            <a:pPr indent="0" lvl="0" marL="0" rtl="0" algn="l">
              <a:lnSpc>
                <a:spcPct val="115000"/>
              </a:lnSpc>
              <a:spcBef>
                <a:spcPts val="900"/>
              </a:spcBef>
              <a:spcAft>
                <a:spcPts val="0"/>
              </a:spcAft>
              <a:buNone/>
            </a:pPr>
            <a:r>
              <a:rPr lang="es" sz="1150">
                <a:solidFill>
                  <a:srgbClr val="505059"/>
                </a:solidFill>
                <a:highlight>
                  <a:srgbClr val="FEFEFE"/>
                </a:highlight>
              </a:rPr>
              <a:t>Slower to reach roi</a:t>
            </a:r>
            <a:endParaRPr sz="1150">
              <a:solidFill>
                <a:srgbClr val="505059"/>
              </a:solidFill>
              <a:highlight>
                <a:srgbClr val="FEFEFE"/>
              </a:highlight>
            </a:endParaRPr>
          </a:p>
          <a:p>
            <a:pPr indent="0" lvl="0" marL="0" rtl="0" algn="l">
              <a:lnSpc>
                <a:spcPct val="115000"/>
              </a:lnSpc>
              <a:spcBef>
                <a:spcPts val="0"/>
              </a:spcBef>
              <a:spcAft>
                <a:spcPts val="0"/>
              </a:spcAft>
              <a:buNone/>
            </a:pPr>
            <a:r>
              <a:rPr lang="es" sz="1150">
                <a:solidFill>
                  <a:srgbClr val="505059"/>
                </a:solidFill>
                <a:highlight>
                  <a:srgbClr val="FEFEFE"/>
                </a:highlight>
              </a:rPr>
              <a:t>More expensive</a:t>
            </a:r>
            <a:endParaRPr sz="1150">
              <a:solidFill>
                <a:srgbClr val="505059"/>
              </a:solidFill>
              <a:highlight>
                <a:srgbClr val="FEFEFE"/>
              </a:highlight>
            </a:endParaRPr>
          </a:p>
          <a:p>
            <a:pPr indent="0" lvl="0" marL="0" rtl="0" algn="l">
              <a:lnSpc>
                <a:spcPct val="140000"/>
              </a:lnSpc>
              <a:spcBef>
                <a:spcPts val="0"/>
              </a:spcBef>
              <a:spcAft>
                <a:spcPts val="0"/>
              </a:spcAft>
              <a:buNone/>
            </a:pPr>
            <a:br>
              <a:rPr lang="es" sz="1150">
                <a:solidFill>
                  <a:srgbClr val="505059"/>
                </a:solidFill>
                <a:highlight>
                  <a:srgbClr val="FEFEFE"/>
                </a:highlight>
              </a:rPr>
            </a:br>
            <a:r>
              <a:rPr lang="es" sz="1150">
                <a:solidFill>
                  <a:srgbClr val="505059"/>
                </a:solidFill>
                <a:highlight>
                  <a:srgbClr val="FEFEFE"/>
                </a:highlight>
              </a:rPr>
              <a:t>3) Talent LMS:- TalentLMS is a super-easy, cloud LMS to train your employees, partners and customers.</a:t>
            </a:r>
            <a:br>
              <a:rPr lang="es" sz="1150">
                <a:solidFill>
                  <a:srgbClr val="505059"/>
                </a:solidFill>
                <a:highlight>
                  <a:srgbClr val="FEFEFE"/>
                </a:highlight>
              </a:rPr>
            </a:br>
            <a:r>
              <a:rPr lang="es" sz="1150">
                <a:solidFill>
                  <a:srgbClr val="505059"/>
                </a:solidFill>
                <a:highlight>
                  <a:srgbClr val="FEFEFE"/>
                </a:highlight>
              </a:rPr>
              <a:t>                       More expensive. Starter $ 60, 149, 279</a:t>
            </a:r>
            <a:endParaRPr sz="1150">
              <a:solidFill>
                <a:srgbClr val="505059"/>
              </a:solidFill>
              <a:highlight>
                <a:srgbClr val="FEFEFE"/>
              </a:highlight>
            </a:endParaRPr>
          </a:p>
          <a:p>
            <a:pPr indent="0" lvl="0" marL="0" rtl="0" algn="l">
              <a:lnSpc>
                <a:spcPct val="115000"/>
              </a:lnSpc>
              <a:spcBef>
                <a:spcPts val="900"/>
              </a:spcBef>
              <a:spcAft>
                <a:spcPts val="0"/>
              </a:spcAft>
              <a:buClr>
                <a:schemeClr val="dk1"/>
              </a:buClr>
              <a:buSzPts val="1100"/>
              <a:buFont typeface="Arial"/>
              <a:buNone/>
            </a:pPr>
            <a:r>
              <a:rPr lang="es" sz="1150">
                <a:solidFill>
                  <a:srgbClr val="505059"/>
                </a:solidFill>
                <a:highlight>
                  <a:srgbClr val="FEFEFE"/>
                </a:highlight>
              </a:rPr>
              <a:t>Easier to do business with</a:t>
            </a:r>
            <a:endParaRPr sz="1150">
              <a:solidFill>
                <a:srgbClr val="505059"/>
              </a:solidFill>
              <a:highlight>
                <a:srgbClr val="FEFEFE"/>
              </a:highlight>
            </a:endParaRPr>
          </a:p>
          <a:p>
            <a:pPr indent="0" lvl="0" marL="0" rtl="0" algn="l">
              <a:lnSpc>
                <a:spcPct val="115000"/>
              </a:lnSpc>
              <a:spcBef>
                <a:spcPts val="0"/>
              </a:spcBef>
              <a:spcAft>
                <a:spcPts val="0"/>
              </a:spcAft>
              <a:buClr>
                <a:schemeClr val="dk1"/>
              </a:buClr>
              <a:buSzPts val="1100"/>
              <a:buFont typeface="Arial"/>
              <a:buNone/>
            </a:pPr>
            <a:r>
              <a:rPr lang="es" sz="1150">
                <a:solidFill>
                  <a:srgbClr val="505059"/>
                </a:solidFill>
                <a:highlight>
                  <a:srgbClr val="FEFEFE"/>
                </a:highlight>
              </a:rPr>
              <a:t>Better at support</a:t>
            </a:r>
            <a:endParaRPr sz="1150">
              <a:solidFill>
                <a:srgbClr val="505059"/>
              </a:solidFill>
              <a:highlight>
                <a:srgbClr val="FEFEFE"/>
              </a:highlight>
            </a:endParaRPr>
          </a:p>
          <a:p>
            <a:pPr indent="0" lvl="0" marL="0" rtl="0" algn="l">
              <a:lnSpc>
                <a:spcPct val="140000"/>
              </a:lnSpc>
              <a:spcBef>
                <a:spcPts val="0"/>
              </a:spcBef>
              <a:spcAft>
                <a:spcPts val="0"/>
              </a:spcAft>
              <a:buNone/>
            </a:pPr>
            <a:br>
              <a:rPr lang="es" sz="1150">
                <a:solidFill>
                  <a:srgbClr val="505059"/>
                </a:solidFill>
                <a:highlight>
                  <a:srgbClr val="FEFEFE"/>
                </a:highlight>
              </a:rPr>
            </a:br>
            <a:r>
              <a:rPr lang="es" sz="1150">
                <a:solidFill>
                  <a:srgbClr val="505059"/>
                </a:solidFill>
                <a:highlight>
                  <a:srgbClr val="FEFEFE"/>
                </a:highlight>
              </a:rPr>
              <a:t>4) Canvas LMS is the LMS that makes teaching and learning (and implementation and adoption and customer support and student success and bragging to your non-Canvas-using peers) easier.</a:t>
            </a:r>
            <a:br>
              <a:rPr lang="es" sz="1150">
                <a:solidFill>
                  <a:srgbClr val="505059"/>
                </a:solidFill>
                <a:highlight>
                  <a:srgbClr val="FEFEFE"/>
                </a:highlight>
              </a:rPr>
            </a:br>
            <a:r>
              <a:rPr lang="es" sz="1150">
                <a:solidFill>
                  <a:srgbClr val="505059"/>
                </a:solidFill>
                <a:highlight>
                  <a:srgbClr val="FEFEFE"/>
                </a:highlight>
              </a:rPr>
              <a:t>- Slower to reach roi</a:t>
            </a:r>
            <a:endParaRPr sz="1150">
              <a:solidFill>
                <a:srgbClr val="505059"/>
              </a:solidFill>
              <a:highlight>
                <a:srgbClr val="FEFEFE"/>
              </a:highlight>
            </a:endParaRPr>
          </a:p>
          <a:p>
            <a:pPr indent="-301625" lvl="0" marL="457200" rtl="0" algn="l">
              <a:lnSpc>
                <a:spcPct val="115000"/>
              </a:lnSpc>
              <a:spcBef>
                <a:spcPts val="900"/>
              </a:spcBef>
              <a:spcAft>
                <a:spcPts val="0"/>
              </a:spcAft>
              <a:buClr>
                <a:srgbClr val="505059"/>
              </a:buClr>
              <a:buSzPts val="1150"/>
              <a:buChar char="-"/>
            </a:pPr>
            <a:r>
              <a:rPr lang="es" sz="1150">
                <a:solidFill>
                  <a:srgbClr val="505059"/>
                </a:solidFill>
                <a:highlight>
                  <a:srgbClr val="FEFEFE"/>
                </a:highlight>
              </a:rPr>
              <a:t>More expensive</a:t>
            </a:r>
            <a:endParaRPr sz="1150">
              <a:solidFill>
                <a:srgbClr val="505059"/>
              </a:solidFill>
              <a:highlight>
                <a:srgbClr val="FEFEFE"/>
              </a:highlight>
            </a:endParaRPr>
          </a:p>
          <a:p>
            <a:pPr indent="0" lvl="0" marL="0" rtl="0" algn="l">
              <a:lnSpc>
                <a:spcPct val="140000"/>
              </a:lnSpc>
              <a:spcBef>
                <a:spcPts val="0"/>
              </a:spcBef>
              <a:spcAft>
                <a:spcPts val="0"/>
              </a:spcAft>
              <a:buNone/>
            </a:pPr>
            <a:r>
              <a:t/>
            </a:r>
            <a:endParaRPr sz="1150">
              <a:solidFill>
                <a:srgbClr val="505059"/>
              </a:solidFill>
              <a:highlight>
                <a:srgbClr val="FEFEFE"/>
              </a:highligh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endParaRPr>
          </a:p>
          <a:p>
            <a:pPr indent="0" lvl="0" marL="0" rtl="0" algn="l">
              <a:lnSpc>
                <a:spcPct val="14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40000"/>
              </a:lnSpc>
              <a:spcBef>
                <a:spcPts val="900"/>
              </a:spcBef>
              <a:spcAft>
                <a:spcPts val="0"/>
              </a:spcAft>
              <a:buNone/>
            </a:pPr>
            <a:r>
              <a:t/>
            </a:r>
            <a:endParaRPr sz="1150">
              <a:solidFill>
                <a:srgbClr val="505059"/>
              </a:solidFill>
              <a:highlight>
                <a:srgbClr val="FEFEFE"/>
              </a:highlight>
            </a:endParaRPr>
          </a:p>
          <a:p>
            <a:pPr indent="0" lvl="0" marL="0" rtl="0" algn="l">
              <a:lnSpc>
                <a:spcPct val="115000"/>
              </a:lnSpc>
              <a:spcBef>
                <a:spcPts val="9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br>
              <a:rPr lang="es"/>
            </a:br>
            <a:br>
              <a:rPr lang="es"/>
            </a:br>
            <a:r>
              <a:rPr lang="es"/>
              <a:t>Google Classroom:- </a:t>
            </a:r>
            <a:r>
              <a:rPr lang="es">
                <a:solidFill>
                  <a:srgbClr val="505059"/>
                </a:solidFill>
              </a:rPr>
              <a:t>Classroom is a tool in Google Apps for Education that helps teachers create and organize assignments quickly, provide feedback efficiently, and easily communicate with their classes.</a:t>
            </a:r>
            <a:endParaRPr>
              <a:solidFill>
                <a:srgbClr val="505059"/>
              </a:solidFill>
            </a:endParaRPr>
          </a:p>
          <a:p>
            <a:pPr indent="0" lvl="0" marL="0" rtl="0" algn="l">
              <a:lnSpc>
                <a:spcPct val="115000"/>
              </a:lnSpc>
              <a:spcBef>
                <a:spcPts val="0"/>
              </a:spcBef>
              <a:spcAft>
                <a:spcPts val="0"/>
              </a:spcAft>
              <a:buClr>
                <a:schemeClr val="dk1"/>
              </a:buClr>
              <a:buSzPts val="1100"/>
              <a:buFont typeface="Arial"/>
              <a:buNone/>
            </a:pPr>
            <a:br>
              <a:rPr lang="es" sz="1150">
                <a:solidFill>
                  <a:srgbClr val="505059"/>
                </a:solidFill>
                <a:highlight>
                  <a:srgbClr val="FEFEFE"/>
                </a:highlight>
              </a:rPr>
            </a:br>
            <a:endParaRPr sz="1150">
              <a:solidFill>
                <a:srgbClr val="505059"/>
              </a:solidFill>
              <a:highlight>
                <a:srgbClr val="FEFEFE"/>
              </a:highlight>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e13d9a7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e13d9a7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solidFill>
                  <a:srgbClr val="141414"/>
                </a:solidFill>
              </a:rPr>
              <a:t>In 2016, 21 million students registered for Coursera’s online courses, a number that increased annually by around 7 million over the next two years. But the switch to remote working as the pandemic hit triggered a three-fold increase in new registrations, bringing the figure to 71 million in 2020, and 92 million in 2021.</a:t>
            </a:r>
            <a:endParaRPr sz="1350">
              <a:solidFill>
                <a:srgbClr val="141414"/>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s" sz="1350">
                <a:solidFill>
                  <a:srgbClr val="141414"/>
                </a:solidFill>
              </a:rPr>
              <a:t>Course enrolments for online learning followed a similar pattern, with pre-pandemic gains overshadowed by huge spikes. Enrolment numbers more than doubled in 2020 and increased by 32% the following year, peaking at 189 million. </a:t>
            </a:r>
            <a:br>
              <a:rPr lang="es" sz="1350">
                <a:solidFill>
                  <a:srgbClr val="141414"/>
                </a:solidFill>
              </a:rPr>
            </a:br>
            <a:br>
              <a:rPr lang="es" sz="1350">
                <a:solidFill>
                  <a:srgbClr val="141414"/>
                </a:solidFill>
              </a:rPr>
            </a:br>
            <a:r>
              <a:rPr lang="es" sz="1350">
                <a:solidFill>
                  <a:srgbClr val="141414"/>
                </a:solidFill>
              </a:rPr>
              <a:t>These increases reflect growing global acceptance of online teaching, including increases in remote learners taking higher education courses and those from vulnerable or remote communities. </a:t>
            </a:r>
            <a:endParaRPr sz="1350">
              <a:solidFill>
                <a:srgbClr val="141414"/>
              </a:solidFill>
            </a:endParaRPr>
          </a:p>
          <a:p>
            <a:pPr indent="0" lvl="0" marL="0" rtl="0" algn="l">
              <a:lnSpc>
                <a:spcPct val="115000"/>
              </a:lnSpc>
              <a:spcBef>
                <a:spcPts val="0"/>
              </a:spcBef>
              <a:spcAft>
                <a:spcPts val="0"/>
              </a:spcAft>
              <a:buNone/>
            </a:pPr>
            <a:r>
              <a:t/>
            </a:r>
            <a:endParaRPr sz="1350">
              <a:solidFill>
                <a:srgbClr val="141414"/>
              </a:solidFill>
            </a:endParaRPr>
          </a:p>
          <a:p>
            <a:pPr indent="0" lvl="0" marL="0" rtl="0" algn="l">
              <a:lnSpc>
                <a:spcPct val="115000"/>
              </a:lnSpc>
              <a:spcBef>
                <a:spcPts val="0"/>
              </a:spcBef>
              <a:spcAft>
                <a:spcPts val="0"/>
              </a:spcAft>
              <a:buClr>
                <a:schemeClr val="dk1"/>
              </a:buClr>
              <a:buSzPts val="1100"/>
              <a:buFont typeface="Arial"/>
              <a:buNone/>
            </a:pPr>
            <a:r>
              <a:t/>
            </a:r>
            <a:endParaRPr sz="1350">
              <a:solidFill>
                <a:srgbClr val="141414"/>
              </a:solidFill>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529e03c36c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529e03c36c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3600"/>
              </a:spcBef>
              <a:spcAft>
                <a:spcPts val="0"/>
              </a:spcAft>
              <a:buClr>
                <a:schemeClr val="dk1"/>
              </a:buClr>
              <a:buSzPts val="1100"/>
              <a:buFont typeface="Arial"/>
              <a:buNone/>
            </a:pPr>
            <a:r>
              <a:rPr b="1" lang="es" sz="1050">
                <a:solidFill>
                  <a:srgbClr val="3C4043"/>
                </a:solidFill>
                <a:highlight>
                  <a:srgbClr val="FFFFFF"/>
                </a:highlight>
                <a:latin typeface="Roboto"/>
                <a:ea typeface="Roboto"/>
                <a:cs typeface="Roboto"/>
                <a:sym typeface="Roboto"/>
              </a:rPr>
              <a:t>At the country level, the US topped the standings with more than 17 million people getting enrolled in online learning, followed by India with 13.6 million. A sizable gap separated these two nations from Mexico with almost 5 million, with Brazil and China completing the top five list.</a:t>
            </a:r>
            <a:endParaRPr b="1" sz="1050">
              <a:solidFill>
                <a:srgbClr val="3C4043"/>
              </a:solidFill>
              <a:highlight>
                <a:srgbClr val="FFFFFF"/>
              </a:highlight>
              <a:latin typeface="Roboto"/>
              <a:ea typeface="Roboto"/>
              <a:cs typeface="Roboto"/>
              <a:sym typeface="Roboto"/>
            </a:endParaRPr>
          </a:p>
          <a:p>
            <a:pPr indent="0" lvl="0" marL="0" rtl="0" algn="l">
              <a:lnSpc>
                <a:spcPct val="115000"/>
              </a:lnSpc>
              <a:spcBef>
                <a:spcPts val="3600"/>
              </a:spcBef>
              <a:spcAft>
                <a:spcPts val="0"/>
              </a:spcAft>
              <a:buClr>
                <a:schemeClr val="dk1"/>
              </a:buClr>
              <a:buSzPts val="1100"/>
              <a:buFont typeface="Arial"/>
              <a:buNone/>
            </a:pPr>
            <a:r>
              <a:t/>
            </a:r>
            <a:endParaRPr b="1"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b="1"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f5740cc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f5740cc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158d5a3e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158d5a3e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63cb94f43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63cb94f43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56825ce8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56825ce8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Clr>
                <a:schemeClr val="dk1"/>
              </a:buClr>
              <a:buSzPts val="1100"/>
              <a:buFont typeface="Arial"/>
              <a:buNone/>
            </a:pPr>
            <a:r>
              <a:rPr lang="es" sz="1200">
                <a:solidFill>
                  <a:srgbClr val="BDC1C6"/>
                </a:solidFill>
              </a:rPr>
              <a:t>What is an ASGI framework?</a:t>
            </a:r>
            <a:endParaRPr sz="1200">
              <a:solidFill>
                <a:srgbClr val="BDC1C6"/>
              </a:solidFill>
            </a:endParaRPr>
          </a:p>
          <a:p>
            <a:pPr indent="0" lvl="0" marL="0" rtl="0" algn="l">
              <a:lnSpc>
                <a:spcPct val="115000"/>
              </a:lnSpc>
              <a:spcBef>
                <a:spcPts val="900"/>
              </a:spcBef>
              <a:spcAft>
                <a:spcPts val="0"/>
              </a:spcAft>
              <a:buNone/>
            </a:pPr>
            <a:r>
              <a:rPr lang="es" sz="1200">
                <a:solidFill>
                  <a:srgbClr val="BDC1C6"/>
                </a:solidFill>
              </a:rPr>
              <a:t>ASGI (Asynchronous Server Gateway Interface) is </a:t>
            </a:r>
            <a:r>
              <a:rPr b="1" lang="es" sz="1200">
                <a:solidFill>
                  <a:srgbClr val="BDC1C6"/>
                </a:solidFill>
              </a:rPr>
              <a:t>a spiritual successor to WSGI, intended to provide a standard interface between async-capable Python web servers, frameworks, and applications</a:t>
            </a:r>
            <a:r>
              <a:rPr lang="es" sz="1200">
                <a:solidFill>
                  <a:srgbClr val="BDC1C6"/>
                </a:solidFill>
              </a:rPr>
              <a:t>.</a:t>
            </a:r>
            <a:br>
              <a:rPr lang="es" sz="1200">
                <a:solidFill>
                  <a:srgbClr val="BDC1C6"/>
                </a:solidFill>
              </a:rPr>
            </a:br>
            <a:br>
              <a:rPr lang="es" sz="1200">
                <a:solidFill>
                  <a:srgbClr val="BDC1C6"/>
                </a:solidFill>
              </a:rPr>
            </a:br>
            <a:endParaRPr sz="1200">
              <a:solidFill>
                <a:srgbClr val="BDC1C6"/>
              </a:solidFill>
            </a:endParaRPr>
          </a:p>
          <a:p>
            <a:pPr indent="0" lvl="0" marL="0" marR="76200" rtl="0" algn="l">
              <a:lnSpc>
                <a:spcPct val="150000"/>
              </a:lnSpc>
              <a:spcBef>
                <a:spcPts val="0"/>
              </a:spcBef>
              <a:spcAft>
                <a:spcPts val="0"/>
              </a:spcAft>
              <a:buNone/>
            </a:pPr>
            <a:r>
              <a:rPr lang="es" sz="1200">
                <a:solidFill>
                  <a:srgbClr val="BDC1C6"/>
                </a:solidFill>
              </a:rPr>
              <a:t>Brotli compression</a:t>
            </a:r>
            <a:endParaRPr sz="1200">
              <a:solidFill>
                <a:srgbClr val="BDC1C6"/>
              </a:solidFill>
            </a:endParaRPr>
          </a:p>
          <a:p>
            <a:pPr indent="0" lvl="0" marL="0" marR="76200" rtl="0" algn="l">
              <a:lnSpc>
                <a:spcPct val="150000"/>
              </a:lnSpc>
              <a:spcBef>
                <a:spcPts val="0"/>
              </a:spcBef>
              <a:spcAft>
                <a:spcPts val="0"/>
              </a:spcAft>
              <a:buNone/>
            </a:pPr>
            <a:br>
              <a:rPr lang="es" sz="1200">
                <a:solidFill>
                  <a:srgbClr val="BDC1C6"/>
                </a:solidFill>
              </a:rPr>
            </a:br>
            <a:r>
              <a:rPr lang="es" sz="1200">
                <a:solidFill>
                  <a:srgbClr val="BDC1C6"/>
                </a:solidFill>
              </a:rPr>
              <a:t>Whitenoise (Django framework)</a:t>
            </a:r>
            <a:endParaRPr sz="1200">
              <a:solidFill>
                <a:srgbClr val="BDC1C6"/>
              </a:solidFill>
            </a:endParaRPr>
          </a:p>
          <a:p>
            <a:pPr indent="-304800" lvl="0" marL="457200" rtl="0" algn="l">
              <a:lnSpc>
                <a:spcPct val="115000"/>
              </a:lnSpc>
              <a:spcBef>
                <a:spcPts val="0"/>
              </a:spcBef>
              <a:spcAft>
                <a:spcPts val="0"/>
              </a:spcAft>
              <a:buClr>
                <a:srgbClr val="BDC1C6"/>
              </a:buClr>
              <a:buSzPts val="1200"/>
              <a:buChar char="-"/>
            </a:pPr>
            <a:r>
              <a:rPr lang="es" sz="1200">
                <a:solidFill>
                  <a:srgbClr val="BDC1C6"/>
                </a:solidFill>
              </a:rPr>
              <a:t>As well as the common gzip compression format,</a:t>
            </a:r>
            <a:br>
              <a:rPr lang="es" sz="1200">
                <a:solidFill>
                  <a:srgbClr val="BDC1C6"/>
                </a:solidFill>
              </a:rPr>
            </a:br>
            <a:r>
              <a:rPr lang="es" sz="1200">
                <a:solidFill>
                  <a:srgbClr val="BDC1C6"/>
                </a:solidFill>
              </a:rPr>
              <a:t>-	 WhiteNoise supports the newer, more efficient brotli format. This </a:t>
            </a:r>
            <a:r>
              <a:rPr b="1" lang="es" sz="1200">
                <a:solidFill>
                  <a:srgbClr val="BDC1C6"/>
                </a:solidFill>
              </a:rPr>
              <a:t>helps reduce bandwidth and increase loading speed</a:t>
            </a:r>
            <a:r>
              <a:rPr lang="es" sz="1200">
                <a:solidFill>
                  <a:srgbClr val="BDC1C6"/>
                </a:solidFill>
              </a:rPr>
              <a:t>. To enable brotli compression you will need the Brotli Python package installed by running pip install whitenoise[brotli] .</a:t>
            </a:r>
            <a:endParaRPr sz="1200">
              <a:solidFill>
                <a:srgbClr val="BDC1C6"/>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rgbClr val="BDC1C6"/>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609993230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609993230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Might be thing this about the freezegun</a:t>
            </a:r>
            <a:br>
              <a:rPr lang="es"/>
            </a:b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63cb94f43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63cb94f43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Once the decorator or context manager have been invoked, all calls to datetime.datetime.now(), datetime.datetime.utcnow(), datetime.date.today(), time.time(), time.localtime(), time.gmtime(), and time.strftime() will return the time that has been frozen. time.monotonic() and time.perf_counter() will also be frozen, but as usual it makes no guarantees about their absolute value, only their changes over time.</a:t>
            </a:r>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60ed7c69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60ed7c69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6400ed0c8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6400ed0c8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What is OLson?</a:t>
            </a:r>
            <a:br>
              <a:rPr lang="es"/>
            </a:br>
            <a:r>
              <a:rPr lang="es"/>
              <a:t>t</a:t>
            </a:r>
            <a:r>
              <a:rPr lang="es"/>
              <a:t>he tz database is a collaborative compilation of information about the world's time zones, primarily intended for use with computer programs and operating systems.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6400ed0c8d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6400ed0c8d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56825ce8c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56825ce8c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5bb20fcd9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5bb20fcd9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60ed7c690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60ed7c690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60ed7c690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60ed7c690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5bb20fcd9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5bb20fcd9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3e13d9a7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3e13d9a7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C4043"/>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5158d5a3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158d5a3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3e13d9a7e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3e13d9a7e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5bb20fcd9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5bb20fcd9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5522eb7919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522eb7919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525d281a4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525d281a4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e13d9a7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e13d9a7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d322a47e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5d322a47e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Stage 1 &amp; Stage 2</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Light"/>
                <a:ea typeface="Catamaran Light"/>
                <a:cs typeface="Catamaran Light"/>
                <a:sym typeface="Catamaran Light"/>
              </a:defRPr>
            </a:lvl2pPr>
            <a:lvl3pPr lvl="2" algn="ctr">
              <a:spcBef>
                <a:spcPts val="0"/>
              </a:spcBef>
              <a:spcAft>
                <a:spcPts val="0"/>
              </a:spcAft>
              <a:buNone/>
              <a:defRPr sz="3600">
                <a:latin typeface="Catamaran Light"/>
                <a:ea typeface="Catamaran Light"/>
                <a:cs typeface="Catamaran Light"/>
                <a:sym typeface="Catamaran Light"/>
              </a:defRPr>
            </a:lvl3pPr>
            <a:lvl4pPr lvl="3" algn="ctr">
              <a:spcBef>
                <a:spcPts val="0"/>
              </a:spcBef>
              <a:spcAft>
                <a:spcPts val="0"/>
              </a:spcAft>
              <a:buNone/>
              <a:defRPr sz="3600">
                <a:latin typeface="Catamaran Light"/>
                <a:ea typeface="Catamaran Light"/>
                <a:cs typeface="Catamaran Light"/>
                <a:sym typeface="Catamaran Light"/>
              </a:defRPr>
            </a:lvl4pPr>
            <a:lvl5pPr lvl="4" algn="ctr">
              <a:spcBef>
                <a:spcPts val="0"/>
              </a:spcBef>
              <a:spcAft>
                <a:spcPts val="0"/>
              </a:spcAft>
              <a:buNone/>
              <a:defRPr sz="3600">
                <a:latin typeface="Catamaran Light"/>
                <a:ea typeface="Catamaran Light"/>
                <a:cs typeface="Catamaran Light"/>
                <a:sym typeface="Catamaran Light"/>
              </a:defRPr>
            </a:lvl5pPr>
            <a:lvl6pPr lvl="5" algn="ctr">
              <a:spcBef>
                <a:spcPts val="0"/>
              </a:spcBef>
              <a:spcAft>
                <a:spcPts val="0"/>
              </a:spcAft>
              <a:buNone/>
              <a:defRPr sz="3600">
                <a:latin typeface="Catamaran Light"/>
                <a:ea typeface="Catamaran Light"/>
                <a:cs typeface="Catamaran Light"/>
                <a:sym typeface="Catamaran Light"/>
              </a:defRPr>
            </a:lvl6pPr>
            <a:lvl7pPr lvl="6" algn="ctr">
              <a:spcBef>
                <a:spcPts val="0"/>
              </a:spcBef>
              <a:spcAft>
                <a:spcPts val="0"/>
              </a:spcAft>
              <a:buNone/>
              <a:defRPr sz="3600">
                <a:latin typeface="Catamaran Light"/>
                <a:ea typeface="Catamaran Light"/>
                <a:cs typeface="Catamaran Light"/>
                <a:sym typeface="Catamaran Light"/>
              </a:defRPr>
            </a:lvl7pPr>
            <a:lvl8pPr lvl="7" algn="ctr">
              <a:spcBef>
                <a:spcPts val="0"/>
              </a:spcBef>
              <a:spcAft>
                <a:spcPts val="0"/>
              </a:spcAft>
              <a:buNone/>
              <a:defRPr sz="3600">
                <a:latin typeface="Catamaran Light"/>
                <a:ea typeface="Catamaran Light"/>
                <a:cs typeface="Catamaran Light"/>
                <a:sym typeface="Catamaran Light"/>
              </a:defRPr>
            </a:lvl8pPr>
            <a:lvl9pPr lvl="8" algn="ctr">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indent="-304800" lvl="1" marL="914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indent="-304800" lvl="2" marL="1371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indent="-304800" lvl="3" marL="1828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indent="-304800" lvl="4" marL="22860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indent="-304800" lvl="5" marL="27432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indent="-304800" lvl="6" marL="32004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indent="-304800" lvl="7" marL="36576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indent="-304800" lvl="8" marL="411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18.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29.png"/><Relationship Id="rId7" Type="http://schemas.openxmlformats.org/officeDocument/2006/relationships/image" Target="../media/image14.png"/><Relationship Id="rId8"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www.weforum.org/agenda/2022/01/online-learning-courses-reskill-skills-gap/" TargetMode="External"/><Relationship Id="rId4" Type="http://schemas.openxmlformats.org/officeDocument/2006/relationships/image" Target="../media/image12.png"/><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omments" Target="../comments/comment2.xml"/><Relationship Id="rId4" Type="http://schemas.openxmlformats.org/officeDocument/2006/relationships/image" Target="../media/image23.png"/><Relationship Id="rId5" Type="http://schemas.openxmlformats.org/officeDocument/2006/relationships/hyperlink" Target="https://www.weforum.org/agenda/2022/01/online-learning-courses-reskill-skills-gap/" TargetMode="External"/><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comments" Target="../comments/comment3.xml"/><Relationship Id="rId4" Type="http://schemas.openxmlformats.org/officeDocument/2006/relationships/image" Target="../media/image35.png"/><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hyperlink" Target="https://www.geeksforgeeks.org/javascript-tutorial/" TargetMode="External"/><Relationship Id="rId5" Type="http://schemas.openxmlformats.org/officeDocument/2006/relationships/hyperlink" Target="https://www.geeksforgeeks.org/django-tutorial/" TargetMode="External"/><Relationship Id="rId6" Type="http://schemas.openxmlformats.org/officeDocument/2006/relationships/hyperlink" Target="https://www.geeksforgeeks.org/python-programming-language/" TargetMode="External"/><Relationship Id="rId7" Type="http://schemas.openxmlformats.org/officeDocument/2006/relationships/hyperlink" Target="https://www.geeksforgeeks.org/javascript-tutoria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2.png"/><Relationship Id="rId5" Type="http://schemas.openxmlformats.org/officeDocument/2006/relationships/hyperlink" Target="http://drive.google.com/file/d/1jWCG9eCceuj-v1lgFlWT4MJEvOnwckEK/view" TargetMode="External"/><Relationship Id="rId6" Type="http://schemas.openxmlformats.org/officeDocument/2006/relationships/image" Target="../media/image2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4.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nvSpPr>
        <p:spPr>
          <a:xfrm>
            <a:off x="935249" y="349374"/>
            <a:ext cx="7188600" cy="12363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t/>
            </a:r>
            <a:endParaRPr b="1" i="0" sz="2400" u="none" cap="none" strike="noStrike">
              <a:solidFill>
                <a:srgbClr val="000000"/>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None/>
            </a:pPr>
            <a:r>
              <a:t/>
            </a:r>
            <a:endParaRPr b="1" i="0" sz="2400" u="none" cap="none" strike="noStrike">
              <a:solidFill>
                <a:srgbClr val="000000"/>
              </a:solidFill>
              <a:latin typeface="Times New Roman"/>
              <a:ea typeface="Times New Roman"/>
              <a:cs typeface="Times New Roman"/>
              <a:sym typeface="Times New Roman"/>
            </a:endParaRPr>
          </a:p>
          <a:p>
            <a:pPr indent="0" lvl="0" marL="0" marR="0" rtl="0" algn="ctr">
              <a:lnSpc>
                <a:spcPct val="90000"/>
              </a:lnSpc>
              <a:spcBef>
                <a:spcPts val="0"/>
              </a:spcBef>
              <a:spcAft>
                <a:spcPts val="0"/>
              </a:spcAft>
              <a:buNone/>
            </a:pPr>
            <a:r>
              <a:rPr b="1" lang="es" sz="2800">
                <a:latin typeface="Century Gothic"/>
                <a:ea typeface="Century Gothic"/>
                <a:cs typeface="Century Gothic"/>
                <a:sym typeface="Century Gothic"/>
              </a:rPr>
              <a:t>Design &amp; Develop Classroom Portal</a:t>
            </a:r>
            <a:endParaRPr b="1" i="0" sz="2800" u="none" cap="none" strike="noStrike">
              <a:solidFill>
                <a:srgbClr val="000000"/>
              </a:solidFill>
              <a:latin typeface="Century Gothic"/>
              <a:ea typeface="Century Gothic"/>
              <a:cs typeface="Century Gothic"/>
              <a:sym typeface="Century Gothic"/>
            </a:endParaRPr>
          </a:p>
          <a:p>
            <a:pPr indent="0" lvl="0" marL="0" marR="0" rtl="0" algn="ctr">
              <a:lnSpc>
                <a:spcPct val="90000"/>
              </a:lnSpc>
              <a:spcBef>
                <a:spcPts val="0"/>
              </a:spcBef>
              <a:spcAft>
                <a:spcPts val="0"/>
              </a:spcAft>
              <a:buNone/>
            </a:pPr>
            <a:r>
              <a:t/>
            </a:r>
            <a:endParaRPr b="1" i="0" sz="2400" u="none" cap="none" strike="noStrike">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Clr>
                <a:srgbClr val="000000"/>
              </a:buClr>
              <a:buSzPts val="1100"/>
              <a:buFont typeface="Arial"/>
              <a:buNone/>
            </a:pPr>
            <a:r>
              <a:t/>
            </a:r>
            <a:endParaRPr b="0" i="0" sz="2400" u="none" cap="none" strike="noStrike">
              <a:solidFill>
                <a:srgbClr val="000000"/>
              </a:solidFill>
              <a:latin typeface="Century Gothic"/>
              <a:ea typeface="Century Gothic"/>
              <a:cs typeface="Century Gothic"/>
              <a:sym typeface="Century Gothic"/>
            </a:endParaRPr>
          </a:p>
        </p:txBody>
      </p:sp>
      <p:sp>
        <p:nvSpPr>
          <p:cNvPr id="120" name="Google Shape;120;p22"/>
          <p:cNvSpPr txBox="1"/>
          <p:nvPr/>
        </p:nvSpPr>
        <p:spPr>
          <a:xfrm>
            <a:off x="514351" y="2985456"/>
            <a:ext cx="2268300" cy="1155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1" i="0" lang="es" sz="1800" u="none" cap="none" strike="noStrike">
                <a:solidFill>
                  <a:srgbClr val="000000"/>
                </a:solidFill>
                <a:latin typeface="Times New Roman"/>
                <a:ea typeface="Times New Roman"/>
                <a:cs typeface="Times New Roman"/>
                <a:sym typeface="Times New Roman"/>
              </a:rPr>
              <a:t>Presenter</a:t>
            </a:r>
            <a:endParaRPr/>
          </a:p>
          <a:p>
            <a:pPr indent="0" lvl="0" marL="0" marR="0" rtl="0" algn="l">
              <a:lnSpc>
                <a:spcPct val="90000"/>
              </a:lnSpc>
              <a:spcBef>
                <a:spcPts val="0"/>
              </a:spcBef>
              <a:spcAft>
                <a:spcPts val="0"/>
              </a:spcAft>
              <a:buClr>
                <a:srgbClr val="000000"/>
              </a:buClr>
              <a:buSzPts val="1800"/>
              <a:buFont typeface="Arial"/>
              <a:buNone/>
            </a:pPr>
            <a:br>
              <a:rPr lang="es"/>
            </a:br>
            <a:endParaRPr/>
          </a:p>
          <a:p>
            <a:pPr indent="0" lvl="0" marL="0" marR="0" rtl="0" algn="ctr">
              <a:lnSpc>
                <a:spcPct val="90000"/>
              </a:lnSpc>
              <a:spcBef>
                <a:spcPts val="0"/>
              </a:spcBef>
              <a:spcAft>
                <a:spcPts val="0"/>
              </a:spcAft>
              <a:buClr>
                <a:srgbClr val="000000"/>
              </a:buClr>
              <a:buSzPts val="1800"/>
              <a:buFont typeface="Arial"/>
              <a:buNone/>
            </a:pPr>
            <a:r>
              <a:rPr lang="es"/>
              <a:t>Nihar Zutshi</a:t>
            </a:r>
            <a:endParaRPr/>
          </a:p>
          <a:p>
            <a:pPr indent="0" lvl="0" marL="0" marR="0" rtl="0" algn="ctr">
              <a:lnSpc>
                <a:spcPct val="90000"/>
              </a:lnSpc>
              <a:spcBef>
                <a:spcPts val="1000"/>
              </a:spcBef>
              <a:spcAft>
                <a:spcPts val="0"/>
              </a:spcAft>
              <a:buClr>
                <a:srgbClr val="000000"/>
              </a:buClr>
              <a:buSzPts val="1800"/>
              <a:buFont typeface="Arial"/>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121" name="Google Shape;121;p22"/>
          <p:cNvSpPr txBox="1"/>
          <p:nvPr/>
        </p:nvSpPr>
        <p:spPr>
          <a:xfrm>
            <a:off x="5872646" y="2985456"/>
            <a:ext cx="2757000" cy="909600"/>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ctr">
              <a:spcBef>
                <a:spcPts val="0"/>
              </a:spcBef>
              <a:spcAft>
                <a:spcPts val="0"/>
              </a:spcAft>
              <a:buClr>
                <a:srgbClr val="000000"/>
              </a:buClr>
              <a:buSzPct val="100000"/>
              <a:buFont typeface="Arial"/>
              <a:buNone/>
            </a:pPr>
            <a:r>
              <a:rPr b="1" i="0" lang="es" sz="1800" u="none" cap="none" strike="noStrike">
                <a:solidFill>
                  <a:srgbClr val="000000"/>
                </a:solidFill>
                <a:latin typeface="Times New Roman"/>
                <a:ea typeface="Times New Roman"/>
                <a:cs typeface="Times New Roman"/>
                <a:sym typeface="Times New Roman"/>
              </a:rPr>
              <a:t>Guide</a:t>
            </a:r>
            <a:endParaRPr/>
          </a:p>
          <a:p>
            <a:pPr indent="0" lvl="0" marL="0" marR="0" rtl="0" algn="ctr">
              <a:spcBef>
                <a:spcPts val="0"/>
              </a:spcBef>
              <a:spcAft>
                <a:spcPts val="0"/>
              </a:spcAft>
              <a:buClr>
                <a:srgbClr val="000000"/>
              </a:buClr>
              <a:buSzPct val="100000"/>
              <a:buFont typeface="Arial"/>
              <a:buNone/>
            </a:pPr>
            <a:r>
              <a:t/>
            </a:r>
            <a:endParaRPr b="0" i="0" sz="1800" u="none" cap="none" strike="noStrike">
              <a:solidFill>
                <a:srgbClr val="000000"/>
              </a:solidFill>
              <a:latin typeface="Century Gothic"/>
              <a:ea typeface="Century Gothic"/>
              <a:cs typeface="Century Gothic"/>
              <a:sym typeface="Century Gothic"/>
            </a:endParaRPr>
          </a:p>
          <a:p>
            <a:pPr indent="0" lvl="0" marL="0" marR="0" rtl="0" algn="ctr">
              <a:spcBef>
                <a:spcPts val="360"/>
              </a:spcBef>
              <a:spcAft>
                <a:spcPts val="0"/>
              </a:spcAft>
              <a:buNone/>
            </a:pPr>
            <a:r>
              <a:rPr b="0" i="0" lang="es" sz="1800" u="none" cap="none" strike="noStrike">
                <a:solidFill>
                  <a:srgbClr val="000000"/>
                </a:solidFill>
                <a:latin typeface="Times New Roman"/>
                <a:ea typeface="Times New Roman"/>
                <a:cs typeface="Times New Roman"/>
                <a:sym typeface="Times New Roman"/>
              </a:rPr>
              <a:t> M</a:t>
            </a:r>
            <a:r>
              <a:rPr lang="es" sz="1800">
                <a:latin typeface="Times New Roman"/>
                <a:ea typeface="Times New Roman"/>
                <a:cs typeface="Times New Roman"/>
                <a:sym typeface="Times New Roman"/>
              </a:rPr>
              <a:t>r Arjun Puri</a:t>
            </a:r>
            <a:endParaRPr/>
          </a:p>
          <a:p>
            <a:pPr indent="0" lvl="0" marL="0" marR="0" rtl="0" algn="l">
              <a:spcBef>
                <a:spcPts val="360"/>
              </a:spcBef>
              <a:spcAft>
                <a:spcPts val="0"/>
              </a:spcAft>
              <a:buNone/>
            </a:pPr>
            <a:r>
              <a:t/>
            </a:r>
            <a:endParaRPr b="0" i="0" sz="1600" u="none" cap="none" strike="noStrike">
              <a:solidFill>
                <a:srgbClr val="000000"/>
              </a:solidFill>
              <a:latin typeface="Century Gothic"/>
              <a:ea typeface="Century Gothic"/>
              <a:cs typeface="Century Gothic"/>
              <a:sym typeface="Century Gothic"/>
            </a:endParaRPr>
          </a:p>
        </p:txBody>
      </p:sp>
      <p:sp>
        <p:nvSpPr>
          <p:cNvPr id="122" name="Google Shape;122;p22"/>
          <p:cNvSpPr txBox="1"/>
          <p:nvPr/>
        </p:nvSpPr>
        <p:spPr>
          <a:xfrm>
            <a:off x="1471134" y="3963137"/>
            <a:ext cx="6034200" cy="831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0000"/>
              </a:buClr>
              <a:buSzPts val="1600"/>
              <a:buFont typeface="Times New Roman"/>
              <a:buNone/>
            </a:pPr>
            <a:r>
              <a:rPr b="1" i="0" lang="es" sz="1600" u="none" cap="none" strike="noStrike">
                <a:solidFill>
                  <a:srgbClr val="000000"/>
                </a:solidFill>
                <a:latin typeface="Times New Roman"/>
                <a:ea typeface="Times New Roman"/>
                <a:cs typeface="Times New Roman"/>
                <a:sym typeface="Times New Roman"/>
              </a:rPr>
              <a:t>DEPARTMENT OF COMPUTER SCIENCE AND ENGINEERING</a:t>
            </a:r>
            <a:endParaRPr b="0" i="0" sz="1800" u="none" cap="none" strike="noStrike">
              <a:solidFill>
                <a:srgbClr val="000000"/>
              </a:solidFill>
              <a:latin typeface="Century Gothic"/>
              <a:ea typeface="Century Gothic"/>
              <a:cs typeface="Century Gothic"/>
              <a:sym typeface="Century Gothic"/>
            </a:endParaRPr>
          </a:p>
          <a:p>
            <a:pPr indent="0" lvl="0" marL="0" marR="0" rtl="0" algn="ctr">
              <a:spcBef>
                <a:spcPts val="0"/>
              </a:spcBef>
              <a:spcAft>
                <a:spcPts val="0"/>
              </a:spcAft>
              <a:buClr>
                <a:srgbClr val="000000"/>
              </a:buClr>
              <a:buSzPts val="1600"/>
              <a:buFont typeface="Times New Roman"/>
              <a:buNone/>
            </a:pPr>
            <a:r>
              <a:rPr b="1" i="0" lang="es" sz="1600" u="none" cap="none" strike="noStrike">
                <a:solidFill>
                  <a:srgbClr val="000000"/>
                </a:solidFill>
                <a:latin typeface="Times New Roman"/>
                <a:ea typeface="Times New Roman"/>
                <a:cs typeface="Times New Roman"/>
                <a:sym typeface="Times New Roman"/>
              </a:rPr>
              <a:t>MIET(Autonomous), JAMMU</a:t>
            </a:r>
            <a:endParaRPr b="1" i="0" sz="1600" u="none" cap="none" strike="noStrike">
              <a:solidFill>
                <a:srgbClr val="000000"/>
              </a:solidFill>
              <a:latin typeface="Times New Roman"/>
              <a:ea typeface="Times New Roman"/>
              <a:cs typeface="Times New Roman"/>
              <a:sym typeface="Times New Roman"/>
            </a:endParaRPr>
          </a:p>
        </p:txBody>
      </p:sp>
      <p:sp>
        <p:nvSpPr>
          <p:cNvPr id="123" name="Google Shape;123;p22"/>
          <p:cNvSpPr txBox="1"/>
          <p:nvPr/>
        </p:nvSpPr>
        <p:spPr>
          <a:xfrm>
            <a:off x="1887298" y="1483543"/>
            <a:ext cx="5202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2060"/>
              </a:buClr>
              <a:buSzPts val="2000"/>
              <a:buFont typeface="Times New Roman"/>
              <a:buNone/>
            </a:pPr>
            <a:r>
              <a:rPr b="1" i="0" lang="es" sz="2000" u="none" cap="none" strike="noStrike">
                <a:solidFill>
                  <a:srgbClr val="002060"/>
                </a:solidFill>
                <a:latin typeface="Times New Roman"/>
                <a:ea typeface="Times New Roman"/>
                <a:cs typeface="Times New Roman"/>
                <a:sym typeface="Times New Roman"/>
              </a:rPr>
              <a:t>Final Evaluation</a:t>
            </a:r>
            <a:endParaRPr b="0" i="0" sz="1800" u="none" cap="none" strike="noStrike">
              <a:solidFill>
                <a:srgbClr val="000000"/>
              </a:solidFill>
              <a:latin typeface="Century Gothic"/>
              <a:ea typeface="Century Gothic"/>
              <a:cs typeface="Century Gothic"/>
              <a:sym typeface="Century Gothic"/>
            </a:endParaRPr>
          </a:p>
        </p:txBody>
      </p:sp>
      <p:pic>
        <p:nvPicPr>
          <p:cNvPr descr="https://lh4.googleusercontent.com/ZKYbnYgfHu_V-sRm525LWasYe90coY8yVI-sqXyC5QETb30_E_GdSRPh_iJtz5xtVkZhZt3NOxJyfJM5tYPAZHQ0t1NeYwGMjbehRKir7-E8ZM9-BHNOdsEa5H5zxd8fmLQ13SjYhkKqhDVv" id="124" name="Google Shape;124;p22"/>
          <p:cNvPicPr preferRelativeResize="0"/>
          <p:nvPr/>
        </p:nvPicPr>
        <p:blipFill rotWithShape="1">
          <a:blip r:embed="rId3">
            <a:alphaModFix/>
          </a:blip>
          <a:srcRect b="0" l="0" r="0" t="0"/>
          <a:stretch/>
        </p:blipFill>
        <p:spPr>
          <a:xfrm>
            <a:off x="3178648" y="1913017"/>
            <a:ext cx="2475053" cy="8686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PROJECT GOALS</a:t>
            </a:r>
            <a:endParaRPr/>
          </a:p>
        </p:txBody>
      </p:sp>
      <p:sp>
        <p:nvSpPr>
          <p:cNvPr id="251" name="Google Shape;251;p31"/>
          <p:cNvSpPr txBox="1"/>
          <p:nvPr>
            <p:ph idx="1" type="subTitle"/>
          </p:nvPr>
        </p:nvSpPr>
        <p:spPr>
          <a:xfrm>
            <a:off x="4633950" y="1771700"/>
            <a:ext cx="27156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000000"/>
                </a:solidFill>
                <a:latin typeface="Catamaran"/>
                <a:ea typeface="Catamaran"/>
                <a:cs typeface="Catamaran"/>
                <a:sym typeface="Catamaran"/>
              </a:rPr>
              <a:t>Classroom management is how teachers influence student behavior to create an environment conducive to learning. The primary goal is to </a:t>
            </a:r>
            <a:r>
              <a:rPr b="1" lang="es" sz="1100">
                <a:solidFill>
                  <a:srgbClr val="000000"/>
                </a:solidFill>
                <a:latin typeface="Catamaran"/>
                <a:ea typeface="Catamaran"/>
                <a:cs typeface="Catamaran"/>
                <a:sym typeface="Catamaran"/>
              </a:rPr>
              <a:t>maximize appropriate conduct and minimize student misbehavior</a:t>
            </a:r>
            <a:r>
              <a:rPr lang="es" sz="1100">
                <a:solidFill>
                  <a:srgbClr val="000000"/>
                </a:solidFill>
                <a:latin typeface="Catamaran"/>
                <a:ea typeface="Catamaran"/>
                <a:cs typeface="Catamaran"/>
                <a:sym typeface="Catamaran"/>
              </a:rPr>
              <a:t>.</a:t>
            </a:r>
            <a:endParaRPr sz="1100">
              <a:solidFill>
                <a:srgbClr val="000000"/>
              </a:solidFill>
              <a:latin typeface="Catamaran"/>
              <a:ea typeface="Catamaran"/>
              <a:cs typeface="Catamaran"/>
              <a:sym typeface="Catamaran"/>
            </a:endParaRPr>
          </a:p>
          <a:p>
            <a:pPr indent="0" lvl="0" marL="0" rtl="0" algn="l">
              <a:spcBef>
                <a:spcPts val="0"/>
              </a:spcBef>
              <a:spcAft>
                <a:spcPts val="0"/>
              </a:spcAft>
              <a:buNone/>
            </a:pPr>
            <a:r>
              <a:t/>
            </a:r>
            <a:endParaRPr sz="1100"/>
          </a:p>
        </p:txBody>
      </p:sp>
      <p:sp>
        <p:nvSpPr>
          <p:cNvPr id="252" name="Google Shape;252;p31"/>
          <p:cNvSpPr txBox="1"/>
          <p:nvPr>
            <p:ph idx="2" type="subTitle"/>
          </p:nvPr>
        </p:nvSpPr>
        <p:spPr>
          <a:xfrm>
            <a:off x="4633950" y="3675475"/>
            <a:ext cx="26193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rgbClr val="000000"/>
                </a:solidFill>
                <a:latin typeface="Arial"/>
                <a:ea typeface="Arial"/>
                <a:cs typeface="Arial"/>
                <a:sym typeface="Arial"/>
              </a:rPr>
              <a:t>Learning management system (LMS) that aims to </a:t>
            </a:r>
            <a:r>
              <a:rPr b="1" lang="es" sz="1100">
                <a:solidFill>
                  <a:srgbClr val="000000"/>
                </a:solidFill>
                <a:latin typeface="Arial"/>
                <a:ea typeface="Arial"/>
                <a:cs typeface="Arial"/>
                <a:sym typeface="Arial"/>
              </a:rPr>
              <a:t>simplify creating, distributing, and grading assignments and engaging students in learning online or remotely</a:t>
            </a:r>
            <a:endParaRPr sz="1100"/>
          </a:p>
        </p:txBody>
      </p:sp>
      <p:sp>
        <p:nvSpPr>
          <p:cNvPr id="253" name="Google Shape;253;p31"/>
          <p:cNvSpPr txBox="1"/>
          <p:nvPr>
            <p:ph type="ctrTitle"/>
          </p:nvPr>
        </p:nvSpPr>
        <p:spPr>
          <a:xfrm>
            <a:off x="4633950" y="1386896"/>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GOAL 1</a:t>
            </a:r>
            <a:endParaRPr>
              <a:solidFill>
                <a:srgbClr val="FFFFFF"/>
              </a:solidFill>
            </a:endParaRPr>
          </a:p>
        </p:txBody>
      </p:sp>
      <p:sp>
        <p:nvSpPr>
          <p:cNvPr id="254" name="Google Shape;254;p31"/>
          <p:cNvSpPr txBox="1"/>
          <p:nvPr>
            <p:ph idx="3" type="ctrTitle"/>
          </p:nvPr>
        </p:nvSpPr>
        <p:spPr>
          <a:xfrm>
            <a:off x="4633950" y="329067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GOAL 2</a:t>
            </a:r>
            <a:endParaRPr>
              <a:solidFill>
                <a:srgbClr val="FFFFFF"/>
              </a:solidFill>
            </a:endParaRPr>
          </a:p>
        </p:txBody>
      </p:sp>
      <p:sp>
        <p:nvSpPr>
          <p:cNvPr id="255" name="Google Shape;255;p31"/>
          <p:cNvSpPr/>
          <p:nvPr/>
        </p:nvSpPr>
        <p:spPr>
          <a:xfrm>
            <a:off x="4091850" y="652475"/>
            <a:ext cx="159300" cy="186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p:nvPr/>
        </p:nvSpPr>
        <p:spPr>
          <a:xfrm>
            <a:off x="4091850" y="2623525"/>
            <a:ext cx="159300" cy="186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1"/>
          <p:cNvPicPr preferRelativeResize="0"/>
          <p:nvPr/>
        </p:nvPicPr>
        <p:blipFill>
          <a:blip r:embed="rId3">
            <a:alphaModFix/>
          </a:blip>
          <a:stretch>
            <a:fillRect/>
          </a:stretch>
        </p:blipFill>
        <p:spPr>
          <a:xfrm>
            <a:off x="1030500" y="570787"/>
            <a:ext cx="2030848" cy="2030874"/>
          </a:xfrm>
          <a:prstGeom prst="rect">
            <a:avLst/>
          </a:prstGeom>
          <a:noFill/>
          <a:ln>
            <a:noFill/>
          </a:ln>
        </p:spPr>
      </p:pic>
      <p:sp>
        <p:nvSpPr>
          <p:cNvPr id="258" name="Google Shape;258;p31"/>
          <p:cNvSpPr/>
          <p:nvPr/>
        </p:nvSpPr>
        <p:spPr>
          <a:xfrm rot="5400000">
            <a:off x="3266025" y="1372850"/>
            <a:ext cx="1524000" cy="4191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p:nvPr/>
        </p:nvSpPr>
        <p:spPr>
          <a:xfrm rot="5400000">
            <a:off x="3266025" y="3347725"/>
            <a:ext cx="1524000" cy="4191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1"/>
          <p:cNvPicPr preferRelativeResize="0"/>
          <p:nvPr/>
        </p:nvPicPr>
        <p:blipFill>
          <a:blip r:embed="rId4">
            <a:alphaModFix/>
          </a:blip>
          <a:stretch>
            <a:fillRect/>
          </a:stretch>
        </p:blipFill>
        <p:spPr>
          <a:xfrm>
            <a:off x="869450" y="2380800"/>
            <a:ext cx="2352952" cy="2352952"/>
          </a:xfrm>
          <a:prstGeom prst="rect">
            <a:avLst/>
          </a:prstGeom>
          <a:noFill/>
          <a:ln>
            <a:noFill/>
          </a:ln>
        </p:spPr>
      </p:pic>
      <p:pic>
        <p:nvPicPr>
          <p:cNvPr id="261" name="Google Shape;261;p31"/>
          <p:cNvPicPr preferRelativeResize="0"/>
          <p:nvPr/>
        </p:nvPicPr>
        <p:blipFill>
          <a:blip r:embed="rId5">
            <a:alphaModFix/>
          </a:blip>
          <a:stretch>
            <a:fillRect/>
          </a:stretch>
        </p:blipFill>
        <p:spPr>
          <a:xfrm>
            <a:off x="228750" y="168488"/>
            <a:ext cx="923629" cy="325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2"/>
          <p:cNvSpPr/>
          <p:nvPr/>
        </p:nvSpPr>
        <p:spPr>
          <a:xfrm>
            <a:off x="2258125" y="2924100"/>
            <a:ext cx="4275000" cy="175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txBox="1"/>
          <p:nvPr>
            <p:ph idx="1" type="subTitle"/>
          </p:nvPr>
        </p:nvSpPr>
        <p:spPr>
          <a:xfrm>
            <a:off x="2258125" y="3106325"/>
            <a:ext cx="3952200" cy="100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solidFill>
                  <a:srgbClr val="212529"/>
                </a:solidFill>
                <a:highlight>
                  <a:srgbClr val="FFFFFF"/>
                </a:highlight>
                <a:latin typeface="Times New Roman"/>
                <a:ea typeface="Times New Roman"/>
                <a:cs typeface="Times New Roman"/>
                <a:sym typeface="Times New Roman"/>
              </a:rPr>
              <a:t>Long before the internet was launched, distance courses were being offered to provide students with education on particular subjects or skills. </a:t>
            </a:r>
            <a:endParaRPr sz="1200">
              <a:solidFill>
                <a:schemeClr val="lt1"/>
              </a:solidFill>
              <a:latin typeface="Times New Roman"/>
              <a:ea typeface="Times New Roman"/>
              <a:cs typeface="Times New Roman"/>
              <a:sym typeface="Times New Roman"/>
            </a:endParaRPr>
          </a:p>
        </p:txBody>
      </p:sp>
      <p:sp>
        <p:nvSpPr>
          <p:cNvPr id="268" name="Google Shape;268;p32"/>
          <p:cNvSpPr txBox="1"/>
          <p:nvPr>
            <p:ph type="ctrTitle"/>
          </p:nvPr>
        </p:nvSpPr>
        <p:spPr>
          <a:xfrm rot="5400000">
            <a:off x="5977575" y="2017975"/>
            <a:ext cx="3987300" cy="81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2650">
                <a:solidFill>
                  <a:srgbClr val="000000"/>
                </a:solidFill>
                <a:latin typeface="Times New Roman"/>
                <a:ea typeface="Times New Roman"/>
                <a:cs typeface="Times New Roman"/>
                <a:sym typeface="Times New Roman"/>
              </a:rPr>
              <a:t>A BRIEF HISTORY OF ONLINE EDUCATION </a:t>
            </a:r>
            <a:endParaRPr b="0" sz="2650">
              <a:solidFill>
                <a:srgbClr val="000000"/>
              </a:solidFill>
              <a:latin typeface="Times New Roman"/>
              <a:ea typeface="Times New Roman"/>
              <a:cs typeface="Times New Roman"/>
              <a:sym typeface="Times New Roman"/>
            </a:endParaRPr>
          </a:p>
          <a:p>
            <a:pPr indent="0" lvl="0" marL="0" rtl="0" algn="l">
              <a:lnSpc>
                <a:spcPct val="115000"/>
              </a:lnSpc>
              <a:spcBef>
                <a:spcPts val="1100"/>
              </a:spcBef>
              <a:spcAft>
                <a:spcPts val="0"/>
              </a:spcAft>
              <a:buNone/>
            </a:pPr>
            <a:r>
              <a:t/>
            </a:r>
            <a:endParaRPr b="0" sz="1100">
              <a:solidFill>
                <a:srgbClr val="000000"/>
              </a:solidFill>
              <a:latin typeface="Arial"/>
              <a:ea typeface="Arial"/>
              <a:cs typeface="Arial"/>
              <a:sym typeface="Arial"/>
            </a:endParaRPr>
          </a:p>
          <a:p>
            <a:pPr indent="0" lvl="0" marL="0" rtl="0" algn="l">
              <a:spcBef>
                <a:spcPts val="1100"/>
              </a:spcBef>
              <a:spcAft>
                <a:spcPts val="0"/>
              </a:spcAft>
              <a:buNone/>
            </a:pPr>
            <a:r>
              <a:t/>
            </a:r>
            <a:endParaRPr/>
          </a:p>
        </p:txBody>
      </p:sp>
      <p:sp>
        <p:nvSpPr>
          <p:cNvPr id="269" name="Google Shape;269;p32"/>
          <p:cNvSpPr/>
          <p:nvPr/>
        </p:nvSpPr>
        <p:spPr>
          <a:xfrm>
            <a:off x="0" y="540000"/>
            <a:ext cx="2258100" cy="1386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32"/>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271" name="Google Shape;271;p32"/>
          <p:cNvPicPr preferRelativeResize="0"/>
          <p:nvPr/>
        </p:nvPicPr>
        <p:blipFill>
          <a:blip r:embed="rId4">
            <a:alphaModFix/>
          </a:blip>
          <a:stretch>
            <a:fillRect/>
          </a:stretch>
        </p:blipFill>
        <p:spPr>
          <a:xfrm>
            <a:off x="689625" y="1009649"/>
            <a:ext cx="6939225" cy="1850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PROJECT OVERVIEW</a:t>
            </a:r>
            <a:endParaRPr/>
          </a:p>
        </p:txBody>
      </p:sp>
      <p:sp>
        <p:nvSpPr>
          <p:cNvPr id="277" name="Google Shape;277;p33"/>
          <p:cNvSpPr/>
          <p:nvPr/>
        </p:nvSpPr>
        <p:spPr>
          <a:xfrm>
            <a:off x="4533900" y="702750"/>
            <a:ext cx="2719200" cy="694200"/>
          </a:xfrm>
          <a:prstGeom prst="rect">
            <a:avLst/>
          </a:prstGeom>
          <a:solidFill>
            <a:srgbClr val="CFC3AC">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4533900" y="1452688"/>
            <a:ext cx="2719200" cy="69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txBox="1"/>
          <p:nvPr>
            <p:ph type="ctrTitle"/>
          </p:nvPr>
        </p:nvSpPr>
        <p:spPr>
          <a:xfrm>
            <a:off x="4562100" y="783650"/>
            <a:ext cx="14955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555555"/>
                </a:solidFill>
                <a:latin typeface="Times New Roman"/>
                <a:ea typeface="Times New Roman"/>
                <a:cs typeface="Times New Roman"/>
                <a:sym typeface="Times New Roman"/>
              </a:rPr>
              <a:t>Less expensive than traditional teaching methods</a:t>
            </a:r>
            <a:endParaRPr b="0" sz="1400">
              <a:solidFill>
                <a:schemeClr val="lt1"/>
              </a:solidFill>
              <a:latin typeface="Times New Roman"/>
              <a:ea typeface="Times New Roman"/>
              <a:cs typeface="Times New Roman"/>
              <a:sym typeface="Times New Roman"/>
            </a:endParaRPr>
          </a:p>
        </p:txBody>
      </p:sp>
      <p:sp>
        <p:nvSpPr>
          <p:cNvPr id="280" name="Google Shape;280;p33"/>
          <p:cNvSpPr txBox="1"/>
          <p:nvPr>
            <p:ph type="ctrTitle"/>
          </p:nvPr>
        </p:nvSpPr>
        <p:spPr>
          <a:xfrm>
            <a:off x="5476884" y="2146900"/>
            <a:ext cx="16479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s" sz="1400">
                <a:solidFill>
                  <a:schemeClr val="lt1"/>
                </a:solidFill>
                <a:latin typeface="Catamaran Light"/>
                <a:ea typeface="Catamaran Light"/>
                <a:cs typeface="Catamaran Light"/>
                <a:sym typeface="Catamaran Light"/>
              </a:rPr>
              <a:t>MERCURY</a:t>
            </a:r>
            <a:endParaRPr b="0" sz="1400">
              <a:solidFill>
                <a:schemeClr val="lt1"/>
              </a:solidFill>
              <a:latin typeface="Catamaran Light"/>
              <a:ea typeface="Catamaran Light"/>
              <a:cs typeface="Catamaran Light"/>
              <a:sym typeface="Catamaran Light"/>
            </a:endParaRPr>
          </a:p>
        </p:txBody>
      </p:sp>
      <p:sp>
        <p:nvSpPr>
          <p:cNvPr id="281" name="Google Shape;281;p33"/>
          <p:cNvSpPr txBox="1"/>
          <p:nvPr>
            <p:ph type="ctrTitle"/>
          </p:nvPr>
        </p:nvSpPr>
        <p:spPr>
          <a:xfrm>
            <a:off x="6012373" y="839400"/>
            <a:ext cx="13575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20</a:t>
            </a:r>
            <a:r>
              <a:rPr lang="es">
                <a:solidFill>
                  <a:schemeClr val="lt1"/>
                </a:solidFill>
              </a:rPr>
              <a:t>%</a:t>
            </a:r>
            <a:endParaRPr>
              <a:solidFill>
                <a:schemeClr val="lt1"/>
              </a:solidFill>
            </a:endParaRPr>
          </a:p>
        </p:txBody>
      </p:sp>
      <p:sp>
        <p:nvSpPr>
          <p:cNvPr id="282" name="Google Shape;282;p33"/>
          <p:cNvSpPr txBox="1"/>
          <p:nvPr>
            <p:ph type="ctrTitle"/>
          </p:nvPr>
        </p:nvSpPr>
        <p:spPr>
          <a:xfrm>
            <a:off x="4533900" y="1528175"/>
            <a:ext cx="15519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Times New Roman"/>
                <a:ea typeface="Times New Roman"/>
                <a:cs typeface="Times New Roman"/>
                <a:sym typeface="Times New Roman"/>
              </a:rPr>
              <a:t>Vast variety of available courses</a:t>
            </a:r>
            <a:endParaRPr b="0" sz="1400">
              <a:solidFill>
                <a:schemeClr val="lt1"/>
              </a:solidFill>
              <a:latin typeface="Times New Roman"/>
              <a:ea typeface="Times New Roman"/>
              <a:cs typeface="Times New Roman"/>
              <a:sym typeface="Times New Roman"/>
            </a:endParaRPr>
          </a:p>
        </p:txBody>
      </p:sp>
      <p:sp>
        <p:nvSpPr>
          <p:cNvPr id="283" name="Google Shape;283;p33"/>
          <p:cNvSpPr txBox="1"/>
          <p:nvPr>
            <p:ph type="ctrTitle"/>
          </p:nvPr>
        </p:nvSpPr>
        <p:spPr>
          <a:xfrm>
            <a:off x="6421773" y="3066838"/>
            <a:ext cx="1357500" cy="4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10%</a:t>
            </a:r>
            <a:endParaRPr>
              <a:solidFill>
                <a:schemeClr val="lt1"/>
              </a:solidFill>
            </a:endParaRPr>
          </a:p>
        </p:txBody>
      </p:sp>
      <p:grpSp>
        <p:nvGrpSpPr>
          <p:cNvPr id="284" name="Google Shape;284;p33"/>
          <p:cNvGrpSpPr/>
          <p:nvPr/>
        </p:nvGrpSpPr>
        <p:grpSpPr>
          <a:xfrm>
            <a:off x="4175516" y="3848046"/>
            <a:ext cx="231047" cy="124549"/>
            <a:chOff x="4659775" y="2072775"/>
            <a:chExt cx="74325" cy="28700"/>
          </a:xfrm>
        </p:grpSpPr>
        <p:sp>
          <p:nvSpPr>
            <p:cNvPr id="285" name="Google Shape;285;p3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86" name="Google Shape;286;p3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287" name="Google Shape;287;p3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grpSp>
      <p:sp>
        <p:nvSpPr>
          <p:cNvPr id="288" name="Google Shape;288;p33"/>
          <p:cNvSpPr/>
          <p:nvPr/>
        </p:nvSpPr>
        <p:spPr>
          <a:xfrm>
            <a:off x="4533900" y="2202638"/>
            <a:ext cx="2719200" cy="694200"/>
          </a:xfrm>
          <a:prstGeom prst="rect">
            <a:avLst/>
          </a:prstGeom>
          <a:solidFill>
            <a:srgbClr val="CFC3AC">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rgbClr val="555555"/>
                </a:solidFill>
                <a:latin typeface="Times New Roman"/>
                <a:ea typeface="Times New Roman"/>
                <a:cs typeface="Times New Roman"/>
                <a:sym typeface="Times New Roman"/>
              </a:rPr>
              <a:t>Flexibility</a:t>
            </a:r>
            <a:endParaRPr>
              <a:latin typeface="Times New Roman"/>
              <a:ea typeface="Times New Roman"/>
              <a:cs typeface="Times New Roman"/>
              <a:sym typeface="Times New Roman"/>
            </a:endParaRPr>
          </a:p>
        </p:txBody>
      </p:sp>
      <p:sp>
        <p:nvSpPr>
          <p:cNvPr id="289" name="Google Shape;289;p33"/>
          <p:cNvSpPr/>
          <p:nvPr/>
        </p:nvSpPr>
        <p:spPr>
          <a:xfrm>
            <a:off x="4533900" y="3702550"/>
            <a:ext cx="2719200" cy="694200"/>
          </a:xfrm>
          <a:prstGeom prst="rect">
            <a:avLst/>
          </a:prstGeom>
          <a:solidFill>
            <a:srgbClr val="CFC3AC">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rgbClr val="555555"/>
                </a:solidFill>
              </a:rPr>
              <a:t>Standardized </a:t>
            </a:r>
            <a:br>
              <a:rPr b="1" lang="es" sz="1200">
                <a:solidFill>
                  <a:srgbClr val="555555"/>
                </a:solidFill>
              </a:rPr>
            </a:br>
            <a:r>
              <a:rPr b="1" lang="es" sz="1200">
                <a:solidFill>
                  <a:srgbClr val="555555"/>
                </a:solidFill>
              </a:rPr>
              <a:t>quality</a:t>
            </a:r>
            <a:endParaRPr/>
          </a:p>
        </p:txBody>
      </p:sp>
      <p:sp>
        <p:nvSpPr>
          <p:cNvPr id="290" name="Google Shape;290;p33"/>
          <p:cNvSpPr/>
          <p:nvPr/>
        </p:nvSpPr>
        <p:spPr>
          <a:xfrm>
            <a:off x="4533900" y="2952588"/>
            <a:ext cx="2719200" cy="69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200">
                <a:solidFill>
                  <a:schemeClr val="lt1"/>
                </a:solidFill>
              </a:rPr>
              <a:t>Much less</a:t>
            </a:r>
            <a:endParaRPr b="1" sz="1200">
              <a:solidFill>
                <a:schemeClr val="lt1"/>
              </a:solidFill>
            </a:endParaRPr>
          </a:p>
          <a:p>
            <a:pPr indent="0" lvl="0" marL="0" rtl="0" algn="l">
              <a:spcBef>
                <a:spcPts val="0"/>
              </a:spcBef>
              <a:spcAft>
                <a:spcPts val="0"/>
              </a:spcAft>
              <a:buNone/>
            </a:pPr>
            <a:r>
              <a:rPr b="1" lang="es" sz="1200">
                <a:solidFill>
                  <a:schemeClr val="lt1"/>
                </a:solidFill>
              </a:rPr>
              <a:t>infrastructure </a:t>
            </a:r>
            <a:br>
              <a:rPr b="1" lang="es" sz="1200">
                <a:solidFill>
                  <a:schemeClr val="lt1"/>
                </a:solidFill>
              </a:rPr>
            </a:br>
            <a:r>
              <a:rPr b="1" lang="es" sz="1200">
                <a:solidFill>
                  <a:schemeClr val="lt1"/>
                </a:solidFill>
              </a:rPr>
              <a:t>required</a:t>
            </a:r>
            <a:endParaRPr sz="1200">
              <a:solidFill>
                <a:schemeClr val="lt1"/>
              </a:solidFill>
            </a:endParaRPr>
          </a:p>
        </p:txBody>
      </p:sp>
      <p:sp>
        <p:nvSpPr>
          <p:cNvPr id="291" name="Google Shape;291;p33"/>
          <p:cNvSpPr txBox="1"/>
          <p:nvPr/>
        </p:nvSpPr>
        <p:spPr>
          <a:xfrm>
            <a:off x="371475" y="4942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555555"/>
                </a:solidFill>
              </a:rPr>
              <a:t>Standardized quality</a:t>
            </a:r>
            <a:endParaRPr/>
          </a:p>
        </p:txBody>
      </p:sp>
      <p:sp>
        <p:nvSpPr>
          <p:cNvPr id="292" name="Google Shape;292;p33"/>
          <p:cNvSpPr txBox="1"/>
          <p:nvPr/>
        </p:nvSpPr>
        <p:spPr>
          <a:xfrm>
            <a:off x="5191125" y="22727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solidFill>
                  <a:schemeClr val="lt1"/>
                </a:solidFill>
                <a:latin typeface="Livvic"/>
                <a:ea typeface="Livvic"/>
                <a:cs typeface="Livvic"/>
                <a:sym typeface="Livvic"/>
              </a:rPr>
              <a:t>20</a:t>
            </a:r>
            <a:r>
              <a:rPr b="1" lang="es" sz="2400">
                <a:solidFill>
                  <a:schemeClr val="lt1"/>
                </a:solidFill>
                <a:latin typeface="Livvic"/>
                <a:ea typeface="Livvic"/>
                <a:cs typeface="Livvic"/>
                <a:sym typeface="Livvic"/>
              </a:rPr>
              <a:t>%</a:t>
            </a:r>
            <a:endParaRPr b="1" sz="2400">
              <a:solidFill>
                <a:schemeClr val="lt1"/>
              </a:solidFill>
              <a:latin typeface="Livvic"/>
              <a:ea typeface="Livvic"/>
              <a:cs typeface="Livvic"/>
              <a:sym typeface="Livvic"/>
            </a:endParaRPr>
          </a:p>
        </p:txBody>
      </p:sp>
      <p:sp>
        <p:nvSpPr>
          <p:cNvPr id="293" name="Google Shape;293;p33"/>
          <p:cNvSpPr txBox="1"/>
          <p:nvPr/>
        </p:nvSpPr>
        <p:spPr>
          <a:xfrm>
            <a:off x="5191125" y="37726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solidFill>
                  <a:schemeClr val="lt1"/>
                </a:solidFill>
                <a:latin typeface="Livvic"/>
                <a:ea typeface="Livvic"/>
                <a:cs typeface="Livvic"/>
                <a:sym typeface="Livvic"/>
              </a:rPr>
              <a:t>20</a:t>
            </a:r>
            <a:r>
              <a:rPr b="1" lang="es" sz="2400">
                <a:solidFill>
                  <a:schemeClr val="lt1"/>
                </a:solidFill>
                <a:latin typeface="Livvic"/>
                <a:ea typeface="Livvic"/>
                <a:cs typeface="Livvic"/>
                <a:sym typeface="Livvic"/>
              </a:rPr>
              <a:t>%</a:t>
            </a:r>
            <a:endParaRPr b="1" sz="2400">
              <a:solidFill>
                <a:schemeClr val="lt1"/>
              </a:solidFill>
              <a:latin typeface="Livvic"/>
              <a:ea typeface="Livvic"/>
              <a:cs typeface="Livvic"/>
              <a:sym typeface="Livvic"/>
            </a:endParaRPr>
          </a:p>
        </p:txBody>
      </p:sp>
      <p:sp>
        <p:nvSpPr>
          <p:cNvPr id="294" name="Google Shape;294;p33"/>
          <p:cNvSpPr txBox="1"/>
          <p:nvPr/>
        </p:nvSpPr>
        <p:spPr>
          <a:xfrm>
            <a:off x="5191125" y="152275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solidFill>
                  <a:schemeClr val="lt1"/>
                </a:solidFill>
                <a:latin typeface="Livvic"/>
                <a:ea typeface="Livvic"/>
                <a:cs typeface="Livvic"/>
                <a:sym typeface="Livvic"/>
              </a:rPr>
              <a:t>20</a:t>
            </a:r>
            <a:r>
              <a:rPr b="1" lang="es" sz="2400">
                <a:solidFill>
                  <a:schemeClr val="lt1"/>
                </a:solidFill>
                <a:latin typeface="Livvic"/>
                <a:ea typeface="Livvic"/>
                <a:cs typeface="Livvic"/>
                <a:sym typeface="Livvic"/>
              </a:rPr>
              <a:t>%</a:t>
            </a:r>
            <a:endParaRPr b="1" sz="2400">
              <a:solidFill>
                <a:schemeClr val="lt1"/>
              </a:solidFill>
              <a:latin typeface="Livvic"/>
              <a:ea typeface="Livvic"/>
              <a:cs typeface="Livvic"/>
              <a:sym typeface="Livvic"/>
            </a:endParaRPr>
          </a:p>
        </p:txBody>
      </p:sp>
      <p:sp>
        <p:nvSpPr>
          <p:cNvPr id="295" name="Google Shape;295;p33"/>
          <p:cNvSpPr txBox="1"/>
          <p:nvPr/>
        </p:nvSpPr>
        <p:spPr>
          <a:xfrm>
            <a:off x="5191125" y="3057675"/>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solidFill>
                  <a:schemeClr val="lt1"/>
                </a:solidFill>
                <a:latin typeface="Livvic"/>
                <a:ea typeface="Livvic"/>
                <a:cs typeface="Livvic"/>
                <a:sym typeface="Livvic"/>
              </a:rPr>
              <a:t>20</a:t>
            </a:r>
            <a:r>
              <a:rPr b="1" lang="es" sz="2400">
                <a:solidFill>
                  <a:schemeClr val="lt1"/>
                </a:solidFill>
                <a:latin typeface="Livvic"/>
                <a:ea typeface="Livvic"/>
                <a:cs typeface="Livvic"/>
                <a:sym typeface="Livvic"/>
              </a:rPr>
              <a:t>%</a:t>
            </a:r>
            <a:endParaRPr b="1" sz="2400">
              <a:solidFill>
                <a:schemeClr val="lt1"/>
              </a:solidFill>
              <a:latin typeface="Livvic"/>
              <a:ea typeface="Livvic"/>
              <a:cs typeface="Livvic"/>
              <a:sym typeface="Livvic"/>
            </a:endParaRPr>
          </a:p>
        </p:txBody>
      </p:sp>
      <p:pic>
        <p:nvPicPr>
          <p:cNvPr id="296" name="Google Shape;296;p33"/>
          <p:cNvPicPr preferRelativeResize="0"/>
          <p:nvPr/>
        </p:nvPicPr>
        <p:blipFill rotWithShape="1">
          <a:blip r:embed="rId4">
            <a:alphaModFix/>
          </a:blip>
          <a:srcRect b="10177" l="12846" r="16216" t="16015"/>
          <a:stretch/>
        </p:blipFill>
        <p:spPr>
          <a:xfrm>
            <a:off x="371475" y="1271159"/>
            <a:ext cx="3704500" cy="2505265"/>
          </a:xfrm>
          <a:prstGeom prst="rect">
            <a:avLst/>
          </a:prstGeom>
          <a:noFill/>
          <a:ln cap="flat" cmpd="sng" w="9525">
            <a:solidFill>
              <a:srgbClr val="9E9E9E"/>
            </a:solidFill>
            <a:prstDash val="solid"/>
            <a:round/>
            <a:headEnd len="sm" w="sm" type="none"/>
            <a:tailEnd len="sm" w="sm" type="none"/>
          </a:ln>
        </p:spPr>
      </p:pic>
      <p:pic>
        <p:nvPicPr>
          <p:cNvPr id="297" name="Google Shape;297;p33"/>
          <p:cNvPicPr preferRelativeResize="0"/>
          <p:nvPr/>
        </p:nvPicPr>
        <p:blipFill>
          <a:blip r:embed="rId5">
            <a:alphaModFix/>
          </a:blip>
          <a:stretch>
            <a:fillRect/>
          </a:stretch>
        </p:blipFill>
        <p:spPr>
          <a:xfrm>
            <a:off x="228750" y="168488"/>
            <a:ext cx="923629" cy="32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01" name="Shape 301"/>
        <p:cNvGrpSpPr/>
        <p:nvPr/>
      </p:nvGrpSpPr>
      <p:grpSpPr>
        <a:xfrm>
          <a:off x="0" y="0"/>
          <a:ext cx="0" cy="0"/>
          <a:chOff x="0" y="0"/>
          <a:chExt cx="0" cy="0"/>
        </a:xfrm>
      </p:grpSpPr>
      <p:sp>
        <p:nvSpPr>
          <p:cNvPr id="302" name="Google Shape;302;p34"/>
          <p:cNvSpPr txBox="1"/>
          <p:nvPr>
            <p:ph idx="4294967295" type="subTitle"/>
          </p:nvPr>
        </p:nvSpPr>
        <p:spPr>
          <a:xfrm>
            <a:off x="5290747" y="2515293"/>
            <a:ext cx="3277500" cy="32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900">
                <a:latin typeface="Catamaran"/>
                <a:ea typeface="Catamaran"/>
                <a:cs typeface="Catamaran"/>
                <a:sym typeface="Catamaran"/>
              </a:rPr>
              <a:t>More…</a:t>
            </a:r>
            <a:endParaRPr b="1" sz="1900">
              <a:latin typeface="Catamaran"/>
              <a:ea typeface="Catamaran"/>
              <a:cs typeface="Catamaran"/>
              <a:sym typeface="Catamaran"/>
            </a:endParaRPr>
          </a:p>
          <a:p>
            <a:pPr indent="0" lvl="0" marL="0" rtl="0" algn="ctr">
              <a:spcBef>
                <a:spcPts val="1600"/>
              </a:spcBef>
              <a:spcAft>
                <a:spcPts val="1600"/>
              </a:spcAft>
              <a:buNone/>
            </a:pPr>
            <a:r>
              <a:t/>
            </a:r>
            <a:endParaRPr sz="1000"/>
          </a:p>
        </p:txBody>
      </p:sp>
      <p:sp>
        <p:nvSpPr>
          <p:cNvPr id="303" name="Google Shape;303;p34"/>
          <p:cNvSpPr/>
          <p:nvPr/>
        </p:nvSpPr>
        <p:spPr>
          <a:xfrm rot="5400000">
            <a:off x="2374900" y="892375"/>
            <a:ext cx="1876500" cy="66261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34"/>
          <p:cNvPicPr preferRelativeResize="0"/>
          <p:nvPr/>
        </p:nvPicPr>
        <p:blipFill>
          <a:blip r:embed="rId3">
            <a:alphaModFix/>
          </a:blip>
          <a:stretch>
            <a:fillRect/>
          </a:stretch>
        </p:blipFill>
        <p:spPr>
          <a:xfrm>
            <a:off x="3434495" y="751575"/>
            <a:ext cx="988427" cy="920263"/>
          </a:xfrm>
          <a:prstGeom prst="rect">
            <a:avLst/>
          </a:prstGeom>
          <a:noFill/>
          <a:ln>
            <a:noFill/>
          </a:ln>
        </p:spPr>
      </p:pic>
      <p:pic>
        <p:nvPicPr>
          <p:cNvPr id="305" name="Google Shape;305;p34"/>
          <p:cNvPicPr preferRelativeResize="0"/>
          <p:nvPr/>
        </p:nvPicPr>
        <p:blipFill rotWithShape="1">
          <a:blip r:embed="rId4">
            <a:alphaModFix/>
          </a:blip>
          <a:srcRect b="10895" l="11393" r="5981" t="13496"/>
          <a:stretch/>
        </p:blipFill>
        <p:spPr>
          <a:xfrm>
            <a:off x="1056823" y="984187"/>
            <a:ext cx="1735459" cy="687651"/>
          </a:xfrm>
          <a:prstGeom prst="rect">
            <a:avLst/>
          </a:prstGeom>
          <a:noFill/>
          <a:ln>
            <a:noFill/>
          </a:ln>
        </p:spPr>
      </p:pic>
      <p:pic>
        <p:nvPicPr>
          <p:cNvPr id="306" name="Google Shape;306;p34"/>
          <p:cNvPicPr preferRelativeResize="0"/>
          <p:nvPr/>
        </p:nvPicPr>
        <p:blipFill>
          <a:blip r:embed="rId5">
            <a:alphaModFix/>
          </a:blip>
          <a:stretch>
            <a:fillRect/>
          </a:stretch>
        </p:blipFill>
        <p:spPr>
          <a:xfrm>
            <a:off x="5053307" y="984192"/>
            <a:ext cx="3138222" cy="687645"/>
          </a:xfrm>
          <a:prstGeom prst="rect">
            <a:avLst/>
          </a:prstGeom>
          <a:noFill/>
          <a:ln>
            <a:noFill/>
          </a:ln>
        </p:spPr>
      </p:pic>
      <p:pic>
        <p:nvPicPr>
          <p:cNvPr id="307" name="Google Shape;307;p34"/>
          <p:cNvPicPr preferRelativeResize="0"/>
          <p:nvPr/>
        </p:nvPicPr>
        <p:blipFill>
          <a:blip r:embed="rId6">
            <a:alphaModFix/>
          </a:blip>
          <a:stretch>
            <a:fillRect/>
          </a:stretch>
        </p:blipFill>
        <p:spPr>
          <a:xfrm>
            <a:off x="796425" y="1829511"/>
            <a:ext cx="2256255" cy="1180302"/>
          </a:xfrm>
          <a:prstGeom prst="rect">
            <a:avLst/>
          </a:prstGeom>
          <a:noFill/>
          <a:ln>
            <a:noFill/>
          </a:ln>
        </p:spPr>
      </p:pic>
      <p:pic>
        <p:nvPicPr>
          <p:cNvPr id="308" name="Google Shape;308;p34"/>
          <p:cNvPicPr preferRelativeResize="0"/>
          <p:nvPr/>
        </p:nvPicPr>
        <p:blipFill>
          <a:blip r:embed="rId7">
            <a:alphaModFix/>
          </a:blip>
          <a:stretch>
            <a:fillRect/>
          </a:stretch>
        </p:blipFill>
        <p:spPr>
          <a:xfrm>
            <a:off x="3210175" y="2021798"/>
            <a:ext cx="1843132" cy="857982"/>
          </a:xfrm>
          <a:prstGeom prst="rect">
            <a:avLst/>
          </a:prstGeom>
          <a:noFill/>
          <a:ln>
            <a:noFill/>
          </a:ln>
        </p:spPr>
      </p:pic>
      <p:sp>
        <p:nvSpPr>
          <p:cNvPr id="309" name="Google Shape;309;p34"/>
          <p:cNvSpPr txBox="1"/>
          <p:nvPr>
            <p:ph type="ctrTitle"/>
          </p:nvPr>
        </p:nvSpPr>
        <p:spPr>
          <a:xfrm rot="460">
            <a:off x="695700" y="3906450"/>
            <a:ext cx="4487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222222"/>
                </a:solidFill>
              </a:rPr>
              <a:t>Major</a:t>
            </a:r>
            <a:r>
              <a:rPr lang="es">
                <a:solidFill>
                  <a:srgbClr val="222222"/>
                </a:solidFill>
              </a:rPr>
              <a:t> </a:t>
            </a:r>
            <a:r>
              <a:rPr lang="es">
                <a:solidFill>
                  <a:srgbClr val="222222"/>
                </a:solidFill>
              </a:rPr>
              <a:t>Competitors</a:t>
            </a:r>
            <a:r>
              <a:rPr lang="es">
                <a:solidFill>
                  <a:srgbClr val="222222"/>
                </a:solidFill>
              </a:rPr>
              <a:t> of our Project’s</a:t>
            </a:r>
            <a:endParaRPr>
              <a:solidFill>
                <a:srgbClr val="222222"/>
              </a:solidFill>
            </a:endParaRPr>
          </a:p>
        </p:txBody>
      </p:sp>
      <p:pic>
        <p:nvPicPr>
          <p:cNvPr id="310" name="Google Shape;310;p34"/>
          <p:cNvPicPr preferRelativeResize="0"/>
          <p:nvPr/>
        </p:nvPicPr>
        <p:blipFill>
          <a:blip r:embed="rId8">
            <a:alphaModFix/>
          </a:blip>
          <a:stretch>
            <a:fillRect/>
          </a:stretch>
        </p:blipFill>
        <p:spPr>
          <a:xfrm>
            <a:off x="228750" y="168488"/>
            <a:ext cx="923629" cy="325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idx="4" type="ctrTitle"/>
          </p:nvPr>
        </p:nvSpPr>
        <p:spPr>
          <a:xfrm rot="5400000">
            <a:off x="7339387" y="1711895"/>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GRAPH</a:t>
            </a:r>
            <a:endParaRPr/>
          </a:p>
        </p:txBody>
      </p:sp>
      <p:sp>
        <p:nvSpPr>
          <p:cNvPr id="316" name="Google Shape;316;p35"/>
          <p:cNvSpPr txBox="1"/>
          <p:nvPr>
            <p:ph idx="3" type="subTitle"/>
          </p:nvPr>
        </p:nvSpPr>
        <p:spPr>
          <a:xfrm>
            <a:off x="5258324" y="3199825"/>
            <a:ext cx="27939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Reference</a:t>
            </a:r>
            <a:r>
              <a:rPr lang="es"/>
              <a:t> from </a:t>
            </a:r>
            <a:r>
              <a:rPr lang="es" u="sng">
                <a:solidFill>
                  <a:schemeClr val="hlink"/>
                </a:solidFill>
                <a:hlinkClick r:id="rId3"/>
              </a:rPr>
              <a:t>World Economics Form’s</a:t>
            </a:r>
            <a:endParaRPr/>
          </a:p>
        </p:txBody>
      </p:sp>
      <p:sp>
        <p:nvSpPr>
          <p:cNvPr id="317" name="Google Shape;317;p35"/>
          <p:cNvSpPr txBox="1"/>
          <p:nvPr>
            <p:ph idx="2" type="ctrTitle"/>
          </p:nvPr>
        </p:nvSpPr>
        <p:spPr>
          <a:xfrm>
            <a:off x="508350" y="499000"/>
            <a:ext cx="4675200" cy="4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More Learners Are Accessing Online Learning</a:t>
            </a:r>
            <a:endParaRPr sz="1400">
              <a:solidFill>
                <a:schemeClr val="dk1"/>
              </a:solidFill>
            </a:endParaRPr>
          </a:p>
        </p:txBody>
      </p:sp>
      <p:sp>
        <p:nvSpPr>
          <p:cNvPr id="318" name="Google Shape;318;p35"/>
          <p:cNvSpPr txBox="1"/>
          <p:nvPr>
            <p:ph type="ctrTitle"/>
          </p:nvPr>
        </p:nvSpPr>
        <p:spPr>
          <a:xfrm>
            <a:off x="630425" y="887975"/>
            <a:ext cx="3836100" cy="28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000">
                <a:solidFill>
                  <a:srgbClr val="9E9E9E"/>
                </a:solidFill>
              </a:rPr>
              <a:t>The demand for online learning continues pre-</a:t>
            </a:r>
            <a:r>
              <a:rPr b="0" lang="es" sz="1000">
                <a:solidFill>
                  <a:srgbClr val="9E9E9E"/>
                </a:solidFill>
              </a:rPr>
              <a:t>pandemic</a:t>
            </a:r>
            <a:r>
              <a:rPr b="0" lang="es" sz="1000">
                <a:solidFill>
                  <a:srgbClr val="9E9E9E"/>
                </a:solidFill>
              </a:rPr>
              <a:t> levels</a:t>
            </a:r>
            <a:endParaRPr b="0" sz="1000">
              <a:solidFill>
                <a:srgbClr val="9E9E9E"/>
              </a:solidFill>
            </a:endParaRPr>
          </a:p>
        </p:txBody>
      </p:sp>
      <p:sp>
        <p:nvSpPr>
          <p:cNvPr id="319" name="Google Shape;319;p35"/>
          <p:cNvSpPr txBox="1"/>
          <p:nvPr>
            <p:ph idx="5" type="ctrTitle"/>
          </p:nvPr>
        </p:nvSpPr>
        <p:spPr>
          <a:xfrm>
            <a:off x="7240982" y="4146035"/>
            <a:ext cx="1798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flipH="1" rot="10800000">
            <a:off x="186550" y="4616488"/>
            <a:ext cx="7215000" cy="2073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1" name="Google Shape;321;p35"/>
          <p:cNvPicPr preferRelativeResize="0"/>
          <p:nvPr/>
        </p:nvPicPr>
        <p:blipFill rotWithShape="1">
          <a:blip r:embed="rId4">
            <a:alphaModFix/>
          </a:blip>
          <a:srcRect b="2250" l="3657" r="2073" t="23239"/>
          <a:stretch/>
        </p:blipFill>
        <p:spPr>
          <a:xfrm>
            <a:off x="288675" y="1340600"/>
            <a:ext cx="8128049" cy="2641100"/>
          </a:xfrm>
          <a:prstGeom prst="rect">
            <a:avLst/>
          </a:prstGeom>
          <a:noFill/>
          <a:ln>
            <a:noFill/>
          </a:ln>
        </p:spPr>
      </p:pic>
      <p:pic>
        <p:nvPicPr>
          <p:cNvPr id="322" name="Google Shape;322;p35"/>
          <p:cNvPicPr preferRelativeResize="0"/>
          <p:nvPr/>
        </p:nvPicPr>
        <p:blipFill>
          <a:blip r:embed="rId5">
            <a:alphaModFix/>
          </a:blip>
          <a:stretch>
            <a:fillRect/>
          </a:stretch>
        </p:blipFill>
        <p:spPr>
          <a:xfrm>
            <a:off x="228750" y="168488"/>
            <a:ext cx="923629" cy="325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36"/>
          <p:cNvPicPr preferRelativeResize="0"/>
          <p:nvPr/>
        </p:nvPicPr>
        <p:blipFill rotWithShape="1">
          <a:blip r:embed="rId4">
            <a:alphaModFix/>
          </a:blip>
          <a:srcRect b="6464" l="0" r="0" t="21066"/>
          <a:stretch/>
        </p:blipFill>
        <p:spPr>
          <a:xfrm>
            <a:off x="378625" y="1385287"/>
            <a:ext cx="8015075" cy="2489524"/>
          </a:xfrm>
          <a:prstGeom prst="rect">
            <a:avLst/>
          </a:prstGeom>
          <a:noFill/>
          <a:ln>
            <a:noFill/>
          </a:ln>
        </p:spPr>
      </p:pic>
      <p:sp>
        <p:nvSpPr>
          <p:cNvPr id="328" name="Google Shape;328;p36"/>
          <p:cNvSpPr txBox="1"/>
          <p:nvPr>
            <p:ph idx="4" type="ctrTitle"/>
          </p:nvPr>
        </p:nvSpPr>
        <p:spPr>
          <a:xfrm rot="5400000">
            <a:off x="7339387" y="1711895"/>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txBox="1"/>
          <p:nvPr>
            <p:ph idx="3" type="subTitle"/>
          </p:nvPr>
        </p:nvSpPr>
        <p:spPr>
          <a:xfrm>
            <a:off x="5887875" y="3795525"/>
            <a:ext cx="2217900" cy="2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t>Reference from </a:t>
            </a:r>
            <a:r>
              <a:rPr lang="es" sz="900" u="sng">
                <a:solidFill>
                  <a:schemeClr val="hlink"/>
                </a:solidFill>
                <a:hlinkClick r:id="rId5"/>
              </a:rPr>
              <a:t>World Economics Form’s</a:t>
            </a:r>
            <a:endParaRPr sz="900"/>
          </a:p>
        </p:txBody>
      </p:sp>
      <p:sp>
        <p:nvSpPr>
          <p:cNvPr id="330" name="Google Shape;330;p36"/>
          <p:cNvSpPr txBox="1"/>
          <p:nvPr>
            <p:ph idx="2" type="ctrTitle"/>
          </p:nvPr>
        </p:nvSpPr>
        <p:spPr>
          <a:xfrm>
            <a:off x="508350" y="499000"/>
            <a:ext cx="4675200" cy="4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dk1"/>
                </a:solidFill>
              </a:rPr>
              <a:t>Top 10 Countries with the most learner’s</a:t>
            </a:r>
            <a:endParaRPr sz="1400">
              <a:solidFill>
                <a:schemeClr val="dk1"/>
              </a:solidFill>
            </a:endParaRPr>
          </a:p>
        </p:txBody>
      </p:sp>
      <p:sp>
        <p:nvSpPr>
          <p:cNvPr id="331" name="Google Shape;331;p36"/>
          <p:cNvSpPr txBox="1"/>
          <p:nvPr>
            <p:ph type="ctrTitle"/>
          </p:nvPr>
        </p:nvSpPr>
        <p:spPr>
          <a:xfrm>
            <a:off x="630425" y="887975"/>
            <a:ext cx="3836100" cy="28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000">
                <a:solidFill>
                  <a:srgbClr val="9E9E9E"/>
                </a:solidFill>
              </a:rPr>
              <a:t>Learners from around the world come to build critical skills</a:t>
            </a:r>
            <a:endParaRPr b="0" sz="1000">
              <a:solidFill>
                <a:srgbClr val="9E9E9E"/>
              </a:solidFill>
            </a:endParaRPr>
          </a:p>
        </p:txBody>
      </p:sp>
      <p:sp>
        <p:nvSpPr>
          <p:cNvPr id="332" name="Google Shape;332;p36"/>
          <p:cNvSpPr/>
          <p:nvPr/>
        </p:nvSpPr>
        <p:spPr>
          <a:xfrm flipH="1" rot="10800000">
            <a:off x="186550" y="4616488"/>
            <a:ext cx="7215000" cy="2073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36"/>
          <p:cNvGrpSpPr/>
          <p:nvPr/>
        </p:nvGrpSpPr>
        <p:grpSpPr>
          <a:xfrm rot="-5400146">
            <a:off x="2821061" y="2166668"/>
            <a:ext cx="160636" cy="136535"/>
            <a:chOff x="4660325" y="1866850"/>
            <a:chExt cx="68350" cy="58100"/>
          </a:xfrm>
        </p:grpSpPr>
        <p:sp>
          <p:nvSpPr>
            <p:cNvPr id="334" name="Google Shape;334;p3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6" name="Google Shape;336;p36"/>
          <p:cNvPicPr preferRelativeResize="0"/>
          <p:nvPr/>
        </p:nvPicPr>
        <p:blipFill>
          <a:blip r:embed="rId6">
            <a:alphaModFix/>
          </a:blip>
          <a:stretch>
            <a:fillRect/>
          </a:stretch>
        </p:blipFill>
        <p:spPr>
          <a:xfrm>
            <a:off x="228750" y="168488"/>
            <a:ext cx="923629" cy="32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idx="2" type="ctrTitle"/>
          </p:nvPr>
        </p:nvSpPr>
        <p:spPr>
          <a:xfrm>
            <a:off x="583078" y="467350"/>
            <a:ext cx="2259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What Next?</a:t>
            </a:r>
            <a:endParaRPr>
              <a:solidFill>
                <a:schemeClr val="dk1"/>
              </a:solidFill>
            </a:endParaRPr>
          </a:p>
        </p:txBody>
      </p:sp>
      <p:sp>
        <p:nvSpPr>
          <p:cNvPr id="342" name="Google Shape;342;p37"/>
          <p:cNvSpPr txBox="1"/>
          <p:nvPr>
            <p:ph idx="5" type="ctrTitle"/>
          </p:nvPr>
        </p:nvSpPr>
        <p:spPr>
          <a:xfrm>
            <a:off x="2928557" y="2993035"/>
            <a:ext cx="17988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37"/>
          <p:cNvPicPr preferRelativeResize="0"/>
          <p:nvPr/>
        </p:nvPicPr>
        <p:blipFill>
          <a:blip r:embed="rId3">
            <a:alphaModFix/>
          </a:blip>
          <a:stretch>
            <a:fillRect/>
          </a:stretch>
        </p:blipFill>
        <p:spPr>
          <a:xfrm>
            <a:off x="2123388" y="1194400"/>
            <a:ext cx="4897226" cy="275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8"/>
          <p:cNvSpPr/>
          <p:nvPr/>
        </p:nvSpPr>
        <p:spPr>
          <a:xfrm rot="5400000">
            <a:off x="-852925" y="1922225"/>
            <a:ext cx="3630900" cy="99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txBox="1"/>
          <p:nvPr>
            <p:ph type="ctrTitle"/>
          </p:nvPr>
        </p:nvSpPr>
        <p:spPr>
          <a:xfrm rot="-5400000">
            <a:off x="-481526" y="17826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PROTOTYPE</a:t>
            </a:r>
            <a:endParaRPr>
              <a:solidFill>
                <a:schemeClr val="lt1"/>
              </a:solidFill>
            </a:endParaRPr>
          </a:p>
        </p:txBody>
      </p:sp>
      <p:sp>
        <p:nvSpPr>
          <p:cNvPr id="350" name="Google Shape;350;p38"/>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solidFill>
                  <a:schemeClr val="lt1"/>
                </a:solidFill>
              </a:rPr>
              <a:t>Mercury is the closest planet to the Sun and the smallest one in our Solar System—it’s only a bit larger than our Moon. The planet’s name has nothing to do with the liquid metal, since it was named after the Roman messenger god</a:t>
            </a:r>
            <a:endParaRPr>
              <a:solidFill>
                <a:schemeClr val="lt1"/>
              </a:solidFill>
            </a:endParaRPr>
          </a:p>
        </p:txBody>
      </p:sp>
      <p:pic>
        <p:nvPicPr>
          <p:cNvPr id="351" name="Google Shape;351;p38"/>
          <p:cNvPicPr preferRelativeResize="0"/>
          <p:nvPr/>
        </p:nvPicPr>
        <p:blipFill>
          <a:blip r:embed="rId4">
            <a:alphaModFix/>
          </a:blip>
          <a:stretch>
            <a:fillRect/>
          </a:stretch>
        </p:blipFill>
        <p:spPr>
          <a:xfrm>
            <a:off x="1606575" y="432075"/>
            <a:ext cx="7158648" cy="4279350"/>
          </a:xfrm>
          <a:prstGeom prst="rect">
            <a:avLst/>
          </a:prstGeom>
          <a:noFill/>
          <a:ln>
            <a:noFill/>
          </a:ln>
        </p:spPr>
      </p:pic>
      <p:pic>
        <p:nvPicPr>
          <p:cNvPr id="352" name="Google Shape;352;p38"/>
          <p:cNvPicPr preferRelativeResize="0"/>
          <p:nvPr/>
        </p:nvPicPr>
        <p:blipFill>
          <a:blip r:embed="rId5">
            <a:alphaModFix/>
          </a:blip>
          <a:stretch>
            <a:fillRect/>
          </a:stretch>
        </p:blipFill>
        <p:spPr>
          <a:xfrm>
            <a:off x="228750" y="168488"/>
            <a:ext cx="923629" cy="325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p:nvPr/>
        </p:nvSpPr>
        <p:spPr>
          <a:xfrm rot="5400000">
            <a:off x="-852925" y="1922225"/>
            <a:ext cx="3630900" cy="99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9"/>
          <p:cNvSpPr txBox="1"/>
          <p:nvPr>
            <p:ph type="ctrTitle"/>
          </p:nvPr>
        </p:nvSpPr>
        <p:spPr>
          <a:xfrm rot="-5400000">
            <a:off x="-741475" y="2042750"/>
            <a:ext cx="34080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TECHNOLOGY STACK</a:t>
            </a:r>
            <a:endParaRPr>
              <a:solidFill>
                <a:schemeClr val="lt1"/>
              </a:solidFill>
            </a:endParaRPr>
          </a:p>
        </p:txBody>
      </p:sp>
      <p:pic>
        <p:nvPicPr>
          <p:cNvPr id="359" name="Google Shape;359;p39"/>
          <p:cNvPicPr preferRelativeResize="0"/>
          <p:nvPr/>
        </p:nvPicPr>
        <p:blipFill>
          <a:blip r:embed="rId3">
            <a:alphaModFix/>
          </a:blip>
          <a:stretch>
            <a:fillRect/>
          </a:stretch>
        </p:blipFill>
        <p:spPr>
          <a:xfrm>
            <a:off x="228750" y="168488"/>
            <a:ext cx="923629" cy="325725"/>
          </a:xfrm>
          <a:prstGeom prst="rect">
            <a:avLst/>
          </a:prstGeom>
          <a:noFill/>
          <a:ln>
            <a:noFill/>
          </a:ln>
        </p:spPr>
      </p:pic>
      <p:sp>
        <p:nvSpPr>
          <p:cNvPr id="360" name="Google Shape;360;p39"/>
          <p:cNvSpPr/>
          <p:nvPr/>
        </p:nvSpPr>
        <p:spPr>
          <a:xfrm>
            <a:off x="2337525" y="1987806"/>
            <a:ext cx="3135900" cy="1167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
          <p:cNvSpPr/>
          <p:nvPr/>
        </p:nvSpPr>
        <p:spPr>
          <a:xfrm>
            <a:off x="5129150" y="813051"/>
            <a:ext cx="2887500" cy="77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9"/>
          <p:cNvSpPr txBox="1"/>
          <p:nvPr>
            <p:ph idx="4294967295" type="ctrTitle"/>
          </p:nvPr>
        </p:nvSpPr>
        <p:spPr>
          <a:xfrm>
            <a:off x="5534598" y="972826"/>
            <a:ext cx="20766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chemeClr val="lt1"/>
                </a:solidFill>
                <a:latin typeface="Catamaran"/>
                <a:ea typeface="Catamaran"/>
                <a:cs typeface="Catamaran"/>
                <a:sym typeface="Catamaran"/>
              </a:rPr>
              <a:t>CSS</a:t>
            </a:r>
            <a:r>
              <a:rPr b="0" lang="es" sz="1400">
                <a:solidFill>
                  <a:schemeClr val="lt1"/>
                </a:solidFill>
                <a:latin typeface="Catamaran Light"/>
                <a:ea typeface="Catamaran Light"/>
                <a:cs typeface="Catamaran Light"/>
                <a:sym typeface="Catamaran Light"/>
              </a:rPr>
              <a:t>, </a:t>
            </a:r>
            <a:r>
              <a:rPr lang="es" sz="1300" u="sng">
                <a:solidFill>
                  <a:schemeClr val="lt1"/>
                </a:solidFill>
                <a:latin typeface="Arial"/>
                <a:ea typeface="Arial"/>
                <a:cs typeface="Arial"/>
                <a:sym typeface="Arial"/>
                <a:hlinkClick r:id="rId4">
                  <a:extLst>
                    <a:ext uri="{A12FA001-AC4F-418D-AE19-62706E023703}">
                      <ahyp:hlinkClr val="tx"/>
                    </a:ext>
                  </a:extLst>
                </a:hlinkClick>
              </a:rPr>
              <a:t>JavaScript</a:t>
            </a:r>
            <a:r>
              <a:rPr b="0" lang="es" sz="1400">
                <a:solidFill>
                  <a:schemeClr val="lt1"/>
                </a:solidFill>
                <a:latin typeface="Catamaran Light"/>
                <a:ea typeface="Catamaran Light"/>
                <a:cs typeface="Catamaran Light"/>
                <a:sym typeface="Catamaran Light"/>
              </a:rPr>
              <a:t>, </a:t>
            </a:r>
            <a:r>
              <a:rPr lang="es" sz="1300" u="sng">
                <a:solidFill>
                  <a:schemeClr val="lt1"/>
                </a:solidFill>
                <a:latin typeface="Arial"/>
                <a:ea typeface="Arial"/>
                <a:cs typeface="Arial"/>
                <a:sym typeface="Arial"/>
                <a:hlinkClick r:id="rId5">
                  <a:extLst>
                    <a:ext uri="{A12FA001-AC4F-418D-AE19-62706E023703}">
                      <ahyp:hlinkClr val="tx"/>
                    </a:ext>
                  </a:extLst>
                </a:hlinkClick>
              </a:rPr>
              <a:t>Django</a:t>
            </a:r>
            <a:r>
              <a:rPr lang="es" sz="1300" u="sng">
                <a:solidFill>
                  <a:schemeClr val="lt1"/>
                </a:solidFill>
                <a:latin typeface="Arial"/>
                <a:ea typeface="Arial"/>
                <a:cs typeface="Arial"/>
                <a:sym typeface="Arial"/>
              </a:rPr>
              <a:t>, React</a:t>
            </a:r>
            <a:endParaRPr sz="1300" u="sng">
              <a:solidFill>
                <a:schemeClr val="lt1"/>
              </a:solidFill>
              <a:latin typeface="Arial"/>
              <a:ea typeface="Arial"/>
              <a:cs typeface="Arial"/>
              <a:sym typeface="Arial"/>
            </a:endParaRPr>
          </a:p>
          <a:p>
            <a:pPr indent="0" lvl="0" marL="0" rtl="0" algn="ctr">
              <a:spcBef>
                <a:spcPts val="0"/>
              </a:spcBef>
              <a:spcAft>
                <a:spcPts val="0"/>
              </a:spcAft>
              <a:buNone/>
            </a:pPr>
            <a:r>
              <a:t/>
            </a:r>
            <a:endParaRPr sz="1700">
              <a:solidFill>
                <a:srgbClr val="000000"/>
              </a:solidFill>
              <a:latin typeface="Arial"/>
              <a:ea typeface="Arial"/>
              <a:cs typeface="Arial"/>
              <a:sym typeface="Arial"/>
            </a:endParaRPr>
          </a:p>
          <a:p>
            <a:pPr indent="0" lvl="0" marL="0" rtl="0" algn="ctr">
              <a:spcBef>
                <a:spcPts val="0"/>
              </a:spcBef>
              <a:spcAft>
                <a:spcPts val="0"/>
              </a:spcAft>
              <a:buNone/>
            </a:pPr>
            <a:r>
              <a:t/>
            </a:r>
            <a:endParaRPr b="0" sz="1400">
              <a:solidFill>
                <a:schemeClr val="lt1"/>
              </a:solidFill>
              <a:latin typeface="Catamaran Light"/>
              <a:ea typeface="Catamaran Light"/>
              <a:cs typeface="Catamaran Light"/>
              <a:sym typeface="Catamaran Light"/>
            </a:endParaRPr>
          </a:p>
        </p:txBody>
      </p:sp>
      <p:sp>
        <p:nvSpPr>
          <p:cNvPr id="363" name="Google Shape;363;p39"/>
          <p:cNvSpPr txBox="1"/>
          <p:nvPr>
            <p:ph idx="4294967295" type="ctrTitle"/>
          </p:nvPr>
        </p:nvSpPr>
        <p:spPr>
          <a:xfrm>
            <a:off x="2464850" y="2338825"/>
            <a:ext cx="28302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Back End</a:t>
            </a:r>
            <a:endParaRPr>
              <a:solidFill>
                <a:schemeClr val="lt1"/>
              </a:solidFill>
            </a:endParaRPr>
          </a:p>
        </p:txBody>
      </p:sp>
      <p:sp>
        <p:nvSpPr>
          <p:cNvPr id="364" name="Google Shape;364;p39"/>
          <p:cNvSpPr/>
          <p:nvPr/>
        </p:nvSpPr>
        <p:spPr>
          <a:xfrm>
            <a:off x="5129150" y="2194975"/>
            <a:ext cx="2887500" cy="775200"/>
          </a:xfrm>
          <a:prstGeom prst="rect">
            <a:avLst/>
          </a:prstGeom>
          <a:solidFill>
            <a:srgbClr val="908269">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9"/>
          <p:cNvSpPr txBox="1"/>
          <p:nvPr>
            <p:ph idx="4294967295" type="ctrTitle"/>
          </p:nvPr>
        </p:nvSpPr>
        <p:spPr>
          <a:xfrm>
            <a:off x="5609950" y="2338825"/>
            <a:ext cx="2314800" cy="4875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s" sz="1300" u="sng">
                <a:solidFill>
                  <a:schemeClr val="hlink"/>
                </a:solidFill>
                <a:latin typeface="Arial"/>
                <a:ea typeface="Arial"/>
                <a:cs typeface="Arial"/>
                <a:sym typeface="Arial"/>
                <a:hlinkClick r:id="rId6"/>
              </a:rPr>
              <a:t>Python</a:t>
            </a:r>
            <a:r>
              <a:rPr lang="es" sz="1300" u="sng">
                <a:solidFill>
                  <a:schemeClr val="hlink"/>
                </a:solidFill>
                <a:latin typeface="Arial"/>
                <a:ea typeface="Arial"/>
                <a:cs typeface="Arial"/>
                <a:sym typeface="Arial"/>
              </a:rPr>
              <a:t>, </a:t>
            </a:r>
            <a:r>
              <a:rPr lang="es" sz="1300" u="sng">
                <a:solidFill>
                  <a:schemeClr val="hlink"/>
                </a:solidFill>
                <a:latin typeface="Arial"/>
                <a:ea typeface="Arial"/>
                <a:cs typeface="Arial"/>
                <a:sym typeface="Arial"/>
                <a:hlinkClick r:id="rId7"/>
              </a:rPr>
              <a:t>JavaScript</a:t>
            </a:r>
            <a:r>
              <a:rPr lang="es" sz="1300">
                <a:solidFill>
                  <a:srgbClr val="000000"/>
                </a:solidFill>
                <a:latin typeface="Arial"/>
                <a:ea typeface="Arial"/>
                <a:cs typeface="Arial"/>
                <a:sym typeface="Arial"/>
              </a:rPr>
              <a:t>, </a:t>
            </a:r>
            <a:r>
              <a:rPr b="0" lang="es" sz="1300">
                <a:solidFill>
                  <a:srgbClr val="000000"/>
                </a:solidFill>
                <a:latin typeface="Arial"/>
                <a:ea typeface="Arial"/>
                <a:cs typeface="Arial"/>
                <a:sym typeface="Arial"/>
              </a:rPr>
              <a:t>SQL</a:t>
            </a:r>
            <a:endParaRPr b="0" sz="13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t/>
            </a:r>
            <a:endParaRPr sz="1300" u="sng">
              <a:solidFill>
                <a:schemeClr val="hlink"/>
              </a:solidFill>
              <a:latin typeface="Arial"/>
              <a:ea typeface="Arial"/>
              <a:cs typeface="Arial"/>
              <a:sym typeface="Arial"/>
            </a:endParaRPr>
          </a:p>
          <a:p>
            <a:pPr indent="0" lvl="0" marL="0" rtl="0" algn="ctr">
              <a:spcBef>
                <a:spcPts val="400"/>
              </a:spcBef>
              <a:spcAft>
                <a:spcPts val="0"/>
              </a:spcAft>
              <a:buNone/>
            </a:pPr>
            <a:r>
              <a:t/>
            </a:r>
            <a:endParaRPr b="0" sz="1400">
              <a:latin typeface="Catamaran Light"/>
              <a:ea typeface="Catamaran Light"/>
              <a:cs typeface="Catamaran Light"/>
              <a:sym typeface="Catamaran Light"/>
            </a:endParaRPr>
          </a:p>
        </p:txBody>
      </p:sp>
      <p:sp>
        <p:nvSpPr>
          <p:cNvPr id="366" name="Google Shape;366;p39"/>
          <p:cNvSpPr/>
          <p:nvPr/>
        </p:nvSpPr>
        <p:spPr>
          <a:xfrm>
            <a:off x="2337525" y="614675"/>
            <a:ext cx="3135900" cy="11679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txBox="1"/>
          <p:nvPr>
            <p:ph idx="4294967295" type="ctrTitle"/>
          </p:nvPr>
        </p:nvSpPr>
        <p:spPr>
          <a:xfrm>
            <a:off x="2464850" y="972850"/>
            <a:ext cx="2830200" cy="48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chemeClr val="lt1"/>
                </a:solidFill>
              </a:rPr>
              <a:t>Front End</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0"/>
          <p:cNvSpPr/>
          <p:nvPr/>
        </p:nvSpPr>
        <p:spPr>
          <a:xfrm rot="5400000">
            <a:off x="-852925" y="1922225"/>
            <a:ext cx="3630900" cy="99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0"/>
          <p:cNvSpPr txBox="1"/>
          <p:nvPr>
            <p:ph type="ctrTitle"/>
          </p:nvPr>
        </p:nvSpPr>
        <p:spPr>
          <a:xfrm rot="-5400000">
            <a:off x="-741475" y="2042750"/>
            <a:ext cx="34080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TECHNOLOGY </a:t>
            </a:r>
            <a:br>
              <a:rPr lang="es">
                <a:solidFill>
                  <a:schemeClr val="lt1"/>
                </a:solidFill>
              </a:rPr>
            </a:br>
            <a:r>
              <a:rPr lang="es">
                <a:solidFill>
                  <a:schemeClr val="lt1"/>
                </a:solidFill>
              </a:rPr>
              <a:t>ENVIRONMENT </a:t>
            </a:r>
            <a:endParaRPr>
              <a:solidFill>
                <a:schemeClr val="lt1"/>
              </a:solidFill>
            </a:endParaRPr>
          </a:p>
        </p:txBody>
      </p:sp>
      <p:sp>
        <p:nvSpPr>
          <p:cNvPr id="374" name="Google Shape;374;p40"/>
          <p:cNvSpPr txBox="1"/>
          <p:nvPr>
            <p:ph type="ctrTitle"/>
          </p:nvPr>
        </p:nvSpPr>
        <p:spPr>
          <a:xfrm>
            <a:off x="3046938" y="3696200"/>
            <a:ext cx="1630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000"/>
              <a:t>Freezeegun</a:t>
            </a:r>
            <a:endParaRPr sz="2000"/>
          </a:p>
        </p:txBody>
      </p:sp>
      <p:sp>
        <p:nvSpPr>
          <p:cNvPr id="375" name="Google Shape;375;p40"/>
          <p:cNvSpPr txBox="1"/>
          <p:nvPr>
            <p:ph idx="4294967295" type="ctrTitle"/>
          </p:nvPr>
        </p:nvSpPr>
        <p:spPr>
          <a:xfrm>
            <a:off x="5696900" y="1285575"/>
            <a:ext cx="8979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M</a:t>
            </a:r>
            <a:r>
              <a:rPr lang="es" sz="2000"/>
              <a:t>ock</a:t>
            </a:r>
            <a:endParaRPr sz="2000"/>
          </a:p>
        </p:txBody>
      </p:sp>
      <p:sp>
        <p:nvSpPr>
          <p:cNvPr id="376" name="Google Shape;376;p40"/>
          <p:cNvSpPr txBox="1"/>
          <p:nvPr>
            <p:ph idx="4294967295" type="ctrTitle"/>
          </p:nvPr>
        </p:nvSpPr>
        <p:spPr>
          <a:xfrm>
            <a:off x="2595149" y="1280625"/>
            <a:ext cx="11244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Asgiref</a:t>
            </a:r>
            <a:endParaRPr sz="2000"/>
          </a:p>
        </p:txBody>
      </p:sp>
      <p:sp>
        <p:nvSpPr>
          <p:cNvPr id="377" name="Google Shape;377;p40"/>
          <p:cNvSpPr txBox="1"/>
          <p:nvPr>
            <p:ph idx="4294967295" type="ctrTitle"/>
          </p:nvPr>
        </p:nvSpPr>
        <p:spPr>
          <a:xfrm>
            <a:off x="4688400" y="3833000"/>
            <a:ext cx="1371300" cy="6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t>S</a:t>
            </a:r>
            <a:r>
              <a:rPr lang="es" sz="2000"/>
              <a:t>qlparse</a:t>
            </a:r>
            <a:endParaRPr sz="2000"/>
          </a:p>
          <a:p>
            <a:pPr indent="0" lvl="0" marL="0" rtl="0" algn="l">
              <a:spcBef>
                <a:spcPts val="0"/>
              </a:spcBef>
              <a:spcAft>
                <a:spcPts val="0"/>
              </a:spcAft>
              <a:buNone/>
            </a:pPr>
            <a:r>
              <a:t/>
            </a:r>
            <a:endParaRPr sz="2000"/>
          </a:p>
        </p:txBody>
      </p:sp>
      <p:sp>
        <p:nvSpPr>
          <p:cNvPr id="378" name="Google Shape;378;p40"/>
          <p:cNvSpPr txBox="1"/>
          <p:nvPr/>
        </p:nvSpPr>
        <p:spPr>
          <a:xfrm>
            <a:off x="3861975" y="1297200"/>
            <a:ext cx="1721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chemeClr val="dk1"/>
                </a:solidFill>
                <a:latin typeface="Livvic"/>
                <a:ea typeface="Livvic"/>
                <a:cs typeface="Livvic"/>
                <a:sym typeface="Livvic"/>
              </a:rPr>
              <a:t>Whitenoise</a:t>
            </a:r>
            <a:endParaRPr b="1" sz="2100">
              <a:solidFill>
                <a:schemeClr val="dk1"/>
              </a:solidFill>
              <a:latin typeface="Livvic"/>
              <a:ea typeface="Livvic"/>
              <a:cs typeface="Livvic"/>
              <a:sym typeface="Livvic"/>
            </a:endParaRPr>
          </a:p>
        </p:txBody>
      </p:sp>
      <p:sp>
        <p:nvSpPr>
          <p:cNvPr id="379" name="Google Shape;379;p40"/>
          <p:cNvSpPr txBox="1"/>
          <p:nvPr/>
        </p:nvSpPr>
        <p:spPr>
          <a:xfrm>
            <a:off x="6389100" y="3833000"/>
            <a:ext cx="80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000">
                <a:solidFill>
                  <a:schemeClr val="dk1"/>
                </a:solidFill>
                <a:latin typeface="Livvic"/>
                <a:ea typeface="Livvic"/>
                <a:cs typeface="Livvic"/>
                <a:sym typeface="Livvic"/>
              </a:rPr>
              <a:t>Pytz</a:t>
            </a:r>
            <a:endParaRPr b="1" sz="2000">
              <a:solidFill>
                <a:schemeClr val="dk1"/>
              </a:solidFill>
              <a:latin typeface="Livvic"/>
              <a:ea typeface="Livvic"/>
              <a:cs typeface="Livvic"/>
              <a:sym typeface="Livvic"/>
            </a:endParaRPr>
          </a:p>
        </p:txBody>
      </p:sp>
      <p:grpSp>
        <p:nvGrpSpPr>
          <p:cNvPr id="380" name="Google Shape;380;p40"/>
          <p:cNvGrpSpPr/>
          <p:nvPr/>
        </p:nvGrpSpPr>
        <p:grpSpPr>
          <a:xfrm rot="5400000">
            <a:off x="4036174" y="468874"/>
            <a:ext cx="1902591" cy="4704302"/>
            <a:chOff x="3088670" y="1930338"/>
            <a:chExt cx="380983" cy="684491"/>
          </a:xfrm>
        </p:grpSpPr>
        <p:sp>
          <p:nvSpPr>
            <p:cNvPr id="381" name="Google Shape;381;p40"/>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0"/>
            <p:cNvSpPr/>
            <p:nvPr/>
          </p:nvSpPr>
          <p:spPr>
            <a:xfrm>
              <a:off x="3191453" y="1930338"/>
              <a:ext cx="176506" cy="684491"/>
            </a:xfrm>
            <a:custGeom>
              <a:rect b="b" l="l" r="r" t="t"/>
              <a:pathLst>
                <a:path extrusionOk="0" h="93414" w="2408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0"/>
            <p:cNvSpPr/>
            <p:nvPr/>
          </p:nvSpPr>
          <p:spPr>
            <a:xfrm>
              <a:off x="3195740" y="1934544"/>
              <a:ext cx="168018" cy="675999"/>
            </a:xfrm>
            <a:custGeom>
              <a:rect b="b" l="l" r="r" t="t"/>
              <a:pathLst>
                <a:path extrusionOk="0" h="92255" w="22922">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0"/>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0"/>
            <p:cNvSpPr/>
            <p:nvPr/>
          </p:nvSpPr>
          <p:spPr>
            <a:xfrm>
              <a:off x="3316610" y="2217792"/>
              <a:ext cx="150177" cy="26672"/>
            </a:xfrm>
            <a:custGeom>
              <a:rect b="b" l="l" r="r" t="t"/>
              <a:pathLst>
                <a:path extrusionOk="0" h="3640" w="20488">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0"/>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0"/>
            <p:cNvSpPr/>
            <p:nvPr/>
          </p:nvSpPr>
          <p:spPr>
            <a:xfrm>
              <a:off x="3234354" y="2206046"/>
              <a:ext cx="55276"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3316610" y="2005358"/>
              <a:ext cx="153043" cy="26584"/>
            </a:xfrm>
            <a:custGeom>
              <a:rect b="b" l="l" r="r" t="t"/>
              <a:pathLst>
                <a:path extrusionOk="0" h="3628" w="20879">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3234098" y="1993392"/>
              <a:ext cx="55532"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3088670" y="2111564"/>
              <a:ext cx="139746" cy="26679"/>
            </a:xfrm>
            <a:custGeom>
              <a:rect b="b" l="l" r="r" t="t"/>
              <a:pathLst>
                <a:path extrusionOk="0" h="3641" w="19065">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0"/>
            <p:cNvSpPr/>
            <p:nvPr/>
          </p:nvSpPr>
          <p:spPr>
            <a:xfrm>
              <a:off x="3268754" y="2099693"/>
              <a:ext cx="54938"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0"/>
            <p:cNvSpPr/>
            <p:nvPr/>
          </p:nvSpPr>
          <p:spPr>
            <a:xfrm>
              <a:off x="3088670" y="2323456"/>
              <a:ext cx="139746" cy="26716"/>
            </a:xfrm>
            <a:custGeom>
              <a:rect b="b" l="l" r="r" t="t"/>
              <a:pathLst>
                <a:path extrusionOk="0" h="3646" w="19065">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0"/>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0"/>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0"/>
            <p:cNvSpPr/>
            <p:nvPr/>
          </p:nvSpPr>
          <p:spPr>
            <a:xfrm>
              <a:off x="3269004" y="2311754"/>
              <a:ext cx="56287"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0"/>
            <p:cNvSpPr/>
            <p:nvPr/>
          </p:nvSpPr>
          <p:spPr>
            <a:xfrm>
              <a:off x="3316610" y="2429134"/>
              <a:ext cx="153043" cy="26672"/>
            </a:xfrm>
            <a:custGeom>
              <a:rect b="b" l="l" r="r" t="t"/>
              <a:pathLst>
                <a:path extrusionOk="0" h="3640" w="20879">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3233761" y="2417183"/>
              <a:ext cx="55869"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3091763" y="2535751"/>
              <a:ext cx="136653" cy="26716"/>
            </a:xfrm>
            <a:custGeom>
              <a:rect b="b" l="l" r="r" t="t"/>
              <a:pathLst>
                <a:path extrusionOk="0" h="3646" w="18643">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3268754" y="2523843"/>
              <a:ext cx="54938" cy="49871"/>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 name="Google Shape;408;p40"/>
          <p:cNvGrpSpPr/>
          <p:nvPr/>
        </p:nvGrpSpPr>
        <p:grpSpPr>
          <a:xfrm>
            <a:off x="7458883" y="2848078"/>
            <a:ext cx="467479" cy="193481"/>
            <a:chOff x="4260510" y="2242993"/>
            <a:chExt cx="628501" cy="260125"/>
          </a:xfrm>
        </p:grpSpPr>
        <p:grpSp>
          <p:nvGrpSpPr>
            <p:cNvPr id="409" name="Google Shape;409;p40"/>
            <p:cNvGrpSpPr/>
            <p:nvPr/>
          </p:nvGrpSpPr>
          <p:grpSpPr>
            <a:xfrm>
              <a:off x="4260510" y="2286954"/>
              <a:ext cx="628501" cy="172421"/>
              <a:chOff x="4260510" y="2286954"/>
              <a:chExt cx="628501" cy="172421"/>
            </a:xfrm>
          </p:grpSpPr>
          <p:sp>
            <p:nvSpPr>
              <p:cNvPr id="410" name="Google Shape;410;p40"/>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0"/>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413" name="Google Shape;413;p40"/>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6" name="Google Shape;416;p40"/>
          <p:cNvPicPr preferRelativeResize="0"/>
          <p:nvPr/>
        </p:nvPicPr>
        <p:blipFill>
          <a:blip r:embed="rId3">
            <a:alphaModFix/>
          </a:blip>
          <a:stretch>
            <a:fillRect/>
          </a:stretch>
        </p:blipFill>
        <p:spPr>
          <a:xfrm>
            <a:off x="228750" y="168488"/>
            <a:ext cx="923629" cy="325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pic>
        <p:nvPicPr>
          <p:cNvPr id="129" name="Google Shape;129;p23"/>
          <p:cNvPicPr preferRelativeResize="0"/>
          <p:nvPr/>
        </p:nvPicPr>
        <p:blipFill rotWithShape="1">
          <a:blip r:embed="rId3">
            <a:alphaModFix/>
          </a:blip>
          <a:srcRect b="0" l="0" r="0" t="0"/>
          <a:stretch/>
        </p:blipFill>
        <p:spPr>
          <a:xfrm flipH="1">
            <a:off x="2214590" y="0"/>
            <a:ext cx="6929408" cy="5143500"/>
          </a:xfrm>
          <a:prstGeom prst="rect">
            <a:avLst/>
          </a:prstGeom>
          <a:noFill/>
          <a:ln>
            <a:noFill/>
          </a:ln>
        </p:spPr>
      </p:pic>
      <p:sp>
        <p:nvSpPr>
          <p:cNvPr id="130" name="Google Shape;130;p23"/>
          <p:cNvSpPr/>
          <p:nvPr/>
        </p:nvSpPr>
        <p:spPr>
          <a:xfrm rot="5400000">
            <a:off x="1428875" y="13850"/>
            <a:ext cx="3358800" cy="50265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3"/>
          <p:cNvSpPr txBox="1"/>
          <p:nvPr>
            <p:ph idx="1" type="subTitle"/>
          </p:nvPr>
        </p:nvSpPr>
        <p:spPr>
          <a:xfrm>
            <a:off x="1124050" y="3364825"/>
            <a:ext cx="24021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Nihar Zutshi</a:t>
            </a:r>
            <a:br>
              <a:rPr lang="es">
                <a:solidFill>
                  <a:schemeClr val="lt1"/>
                </a:solidFill>
              </a:rPr>
            </a:br>
            <a:r>
              <a:rPr lang="es">
                <a:solidFill>
                  <a:schemeClr val="lt1"/>
                </a:solidFill>
              </a:rPr>
              <a:t>191203088</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32" name="Google Shape;132;p23"/>
          <p:cNvSpPr txBox="1"/>
          <p:nvPr>
            <p:ph type="ctrTitle"/>
          </p:nvPr>
        </p:nvSpPr>
        <p:spPr>
          <a:xfrm>
            <a:off x="1039575" y="1680600"/>
            <a:ext cx="45924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ENGINEERING</a:t>
            </a:r>
            <a:endParaRPr>
              <a:solidFill>
                <a:schemeClr val="lt1"/>
              </a:solidFill>
            </a:endParaRPr>
          </a:p>
          <a:p>
            <a:pPr indent="0" lvl="0" marL="0" rtl="0" algn="l">
              <a:spcBef>
                <a:spcPts val="0"/>
              </a:spcBef>
              <a:spcAft>
                <a:spcPts val="0"/>
              </a:spcAft>
              <a:buNone/>
            </a:pPr>
            <a:r>
              <a:rPr lang="es">
                <a:solidFill>
                  <a:schemeClr val="lt1"/>
                </a:solidFill>
                <a:latin typeface="Livvic"/>
                <a:ea typeface="Livvic"/>
                <a:cs typeface="Livvic"/>
                <a:sym typeface="Livvic"/>
              </a:rPr>
              <a:t>PROJECT</a:t>
            </a:r>
            <a:endParaRPr>
              <a:solidFill>
                <a:schemeClr val="lt1"/>
              </a:solidFill>
              <a:latin typeface="Livvic"/>
              <a:ea typeface="Livvic"/>
              <a:cs typeface="Livvic"/>
              <a:sym typeface="Livvic"/>
            </a:endParaRPr>
          </a:p>
          <a:p>
            <a:pPr indent="0" lvl="0" marL="0" rtl="0" algn="l">
              <a:spcBef>
                <a:spcPts val="0"/>
              </a:spcBef>
              <a:spcAft>
                <a:spcPts val="0"/>
              </a:spcAft>
              <a:buNone/>
            </a:pPr>
            <a:r>
              <a:rPr lang="es">
                <a:solidFill>
                  <a:schemeClr val="lt1"/>
                </a:solidFill>
                <a:latin typeface="Livvic"/>
                <a:ea typeface="Livvic"/>
                <a:cs typeface="Livvic"/>
                <a:sym typeface="Livvic"/>
              </a:rPr>
              <a:t>PROPOSAL</a:t>
            </a:r>
            <a:endParaRPr>
              <a:solidFill>
                <a:schemeClr val="lt1"/>
              </a:solidFill>
              <a:latin typeface="Livvic"/>
              <a:ea typeface="Livvic"/>
              <a:cs typeface="Livvic"/>
              <a:sym typeface="Livvic"/>
            </a:endParaRPr>
          </a:p>
        </p:txBody>
      </p:sp>
      <p:sp>
        <p:nvSpPr>
          <p:cNvPr id="133" name="Google Shape;133;p23"/>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23"/>
          <p:cNvPicPr preferRelativeResize="0"/>
          <p:nvPr/>
        </p:nvPicPr>
        <p:blipFill>
          <a:blip r:embed="rId4">
            <a:alphaModFix/>
          </a:blip>
          <a:stretch>
            <a:fillRect/>
          </a:stretch>
        </p:blipFill>
        <p:spPr>
          <a:xfrm>
            <a:off x="283727" y="172224"/>
            <a:ext cx="1578776" cy="556775"/>
          </a:xfrm>
          <a:prstGeom prst="rect">
            <a:avLst/>
          </a:prstGeom>
          <a:noFill/>
          <a:ln>
            <a:noFill/>
          </a:ln>
        </p:spPr>
      </p:pic>
      <p:pic>
        <p:nvPicPr>
          <p:cNvPr id="135" name="Google Shape;135;p23"/>
          <p:cNvPicPr preferRelativeResize="0"/>
          <p:nvPr/>
        </p:nvPicPr>
        <p:blipFill>
          <a:blip r:embed="rId5">
            <a:alphaModFix/>
          </a:blip>
          <a:stretch>
            <a:fillRect/>
          </a:stretch>
        </p:blipFill>
        <p:spPr>
          <a:xfrm>
            <a:off x="7416750" y="172225"/>
            <a:ext cx="1430109" cy="675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1"/>
          <p:cNvSpPr/>
          <p:nvPr/>
        </p:nvSpPr>
        <p:spPr>
          <a:xfrm>
            <a:off x="0" y="0"/>
            <a:ext cx="1329600" cy="4370100"/>
          </a:xfrm>
          <a:prstGeom prst="rect">
            <a:avLst/>
          </a:prstGeom>
          <a:solidFill>
            <a:srgbClr val="908269">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1"/>
          <p:cNvSpPr/>
          <p:nvPr/>
        </p:nvSpPr>
        <p:spPr>
          <a:xfrm>
            <a:off x="720000" y="975325"/>
            <a:ext cx="2271300" cy="11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1"/>
          <p:cNvSpPr txBox="1"/>
          <p:nvPr>
            <p:ph type="ctrTitle"/>
          </p:nvPr>
        </p:nvSpPr>
        <p:spPr>
          <a:xfrm rot="5400000">
            <a:off x="7439631" y="1644147"/>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DOUBT?</a:t>
            </a:r>
            <a:endParaRPr/>
          </a:p>
        </p:txBody>
      </p:sp>
      <p:grpSp>
        <p:nvGrpSpPr>
          <p:cNvPr id="424" name="Google Shape;424;p41"/>
          <p:cNvGrpSpPr/>
          <p:nvPr/>
        </p:nvGrpSpPr>
        <p:grpSpPr>
          <a:xfrm>
            <a:off x="969280" y="1407529"/>
            <a:ext cx="506574" cy="577802"/>
            <a:chOff x="4017435" y="1499912"/>
            <a:chExt cx="315092" cy="359397"/>
          </a:xfrm>
        </p:grpSpPr>
        <p:sp>
          <p:nvSpPr>
            <p:cNvPr id="425" name="Google Shape;425;p41"/>
            <p:cNvSpPr/>
            <p:nvPr/>
          </p:nvSpPr>
          <p:spPr>
            <a:xfrm>
              <a:off x="4017816" y="1499912"/>
              <a:ext cx="314710" cy="359397"/>
            </a:xfrm>
            <a:custGeom>
              <a:rect b="b" l="l" r="r" t="t"/>
              <a:pathLst>
                <a:path extrusionOk="0" h="11300" w="9895">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p:nvPr/>
          </p:nvSpPr>
          <p:spPr>
            <a:xfrm>
              <a:off x="4017435" y="1522302"/>
              <a:ext cx="121591" cy="207114"/>
            </a:xfrm>
            <a:custGeom>
              <a:rect b="b" l="l" r="r" t="t"/>
              <a:pathLst>
                <a:path extrusionOk="0" h="6512" w="3823">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41"/>
          <p:cNvSpPr txBox="1"/>
          <p:nvPr>
            <p:ph idx="2" type="ctrTitle"/>
          </p:nvPr>
        </p:nvSpPr>
        <p:spPr>
          <a:xfrm>
            <a:off x="1579064" y="176240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Freezegun</a:t>
            </a:r>
            <a:endParaRPr>
              <a:solidFill>
                <a:schemeClr val="lt1"/>
              </a:solidFill>
            </a:endParaRPr>
          </a:p>
        </p:txBody>
      </p:sp>
      <p:pic>
        <p:nvPicPr>
          <p:cNvPr id="428" name="Google Shape;428;p41"/>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429" name="Google Shape;429;p41"/>
          <p:cNvPicPr preferRelativeResize="0"/>
          <p:nvPr/>
        </p:nvPicPr>
        <p:blipFill>
          <a:blip r:embed="rId4">
            <a:alphaModFix/>
          </a:blip>
          <a:stretch>
            <a:fillRect/>
          </a:stretch>
        </p:blipFill>
        <p:spPr>
          <a:xfrm>
            <a:off x="4198363" y="1746700"/>
            <a:ext cx="2946587" cy="1650089"/>
          </a:xfrm>
          <a:prstGeom prst="rect">
            <a:avLst/>
          </a:prstGeom>
          <a:noFill/>
          <a:ln>
            <a:noFill/>
          </a:ln>
        </p:spPr>
      </p:pic>
      <p:grpSp>
        <p:nvGrpSpPr>
          <p:cNvPr id="430" name="Google Shape;430;p41"/>
          <p:cNvGrpSpPr/>
          <p:nvPr/>
        </p:nvGrpSpPr>
        <p:grpSpPr>
          <a:xfrm>
            <a:off x="7044674" y="975323"/>
            <a:ext cx="697518" cy="577790"/>
            <a:chOff x="3716358" y="1544655"/>
            <a:chExt cx="361971" cy="314958"/>
          </a:xfrm>
        </p:grpSpPr>
        <p:sp>
          <p:nvSpPr>
            <p:cNvPr id="431" name="Google Shape;431;p41"/>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1"/>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41"/>
            <p:cNvGrpSpPr/>
            <p:nvPr/>
          </p:nvGrpSpPr>
          <p:grpSpPr>
            <a:xfrm>
              <a:off x="3716358" y="1544655"/>
              <a:ext cx="361971" cy="314958"/>
              <a:chOff x="3716358" y="1544655"/>
              <a:chExt cx="361971" cy="314958"/>
            </a:xfrm>
          </p:grpSpPr>
          <p:sp>
            <p:nvSpPr>
              <p:cNvPr id="437" name="Google Shape;437;p41"/>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2"/>
          <p:cNvSpPr/>
          <p:nvPr/>
        </p:nvSpPr>
        <p:spPr>
          <a:xfrm>
            <a:off x="0" y="0"/>
            <a:ext cx="1329600" cy="4370100"/>
          </a:xfrm>
          <a:prstGeom prst="rect">
            <a:avLst/>
          </a:prstGeom>
          <a:solidFill>
            <a:srgbClr val="908269">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p:nvPr/>
        </p:nvSpPr>
        <p:spPr>
          <a:xfrm>
            <a:off x="720000" y="975325"/>
            <a:ext cx="2271300" cy="11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42"/>
          <p:cNvGrpSpPr/>
          <p:nvPr/>
        </p:nvGrpSpPr>
        <p:grpSpPr>
          <a:xfrm>
            <a:off x="969280" y="1407529"/>
            <a:ext cx="506574" cy="577802"/>
            <a:chOff x="4017435" y="1499912"/>
            <a:chExt cx="315092" cy="359397"/>
          </a:xfrm>
        </p:grpSpPr>
        <p:sp>
          <p:nvSpPr>
            <p:cNvPr id="449" name="Google Shape;449;p42"/>
            <p:cNvSpPr/>
            <p:nvPr/>
          </p:nvSpPr>
          <p:spPr>
            <a:xfrm>
              <a:off x="4017816" y="1499912"/>
              <a:ext cx="314710" cy="359397"/>
            </a:xfrm>
            <a:custGeom>
              <a:rect b="b" l="l" r="r" t="t"/>
              <a:pathLst>
                <a:path extrusionOk="0" h="11300" w="9895">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2"/>
            <p:cNvSpPr/>
            <p:nvPr/>
          </p:nvSpPr>
          <p:spPr>
            <a:xfrm>
              <a:off x="4017435" y="1522302"/>
              <a:ext cx="121591" cy="207114"/>
            </a:xfrm>
            <a:custGeom>
              <a:rect b="b" l="l" r="r" t="t"/>
              <a:pathLst>
                <a:path extrusionOk="0" h="6512" w="3823">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42"/>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000000"/>
                </a:solidFill>
                <a:latin typeface="Times New Roman"/>
                <a:ea typeface="Times New Roman"/>
                <a:cs typeface="Times New Roman"/>
                <a:sym typeface="Times New Roman"/>
              </a:rPr>
              <a:t>FreezeGun </a:t>
            </a:r>
            <a:r>
              <a:rPr lang="es" sz="1200">
                <a:solidFill>
                  <a:srgbClr val="000000"/>
                </a:solidFill>
                <a:latin typeface="Times New Roman"/>
                <a:ea typeface="Times New Roman"/>
                <a:cs typeface="Times New Roman"/>
                <a:sym typeface="Times New Roman"/>
              </a:rPr>
              <a:t>is a library that allows your python tests to travel through time by mocking the datetime module.</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
        <p:nvSpPr>
          <p:cNvPr id="452" name="Google Shape;452;p42"/>
          <p:cNvSpPr txBox="1"/>
          <p:nvPr>
            <p:ph idx="2" type="ctrTitle"/>
          </p:nvPr>
        </p:nvSpPr>
        <p:spPr>
          <a:xfrm>
            <a:off x="1579064" y="176240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Freezegun</a:t>
            </a:r>
            <a:endParaRPr>
              <a:solidFill>
                <a:schemeClr val="lt1"/>
              </a:solidFill>
            </a:endParaRPr>
          </a:p>
        </p:txBody>
      </p:sp>
      <p:pic>
        <p:nvPicPr>
          <p:cNvPr id="453" name="Google Shape;453;p42"/>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454" name="Google Shape;454;p42"/>
          <p:cNvPicPr preferRelativeResize="0"/>
          <p:nvPr/>
        </p:nvPicPr>
        <p:blipFill>
          <a:blip r:embed="rId4">
            <a:alphaModFix/>
          </a:blip>
          <a:stretch>
            <a:fillRect/>
          </a:stretch>
        </p:blipFill>
        <p:spPr>
          <a:xfrm>
            <a:off x="4301595" y="1519424"/>
            <a:ext cx="3741642" cy="2104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3"/>
          <p:cNvSpPr/>
          <p:nvPr/>
        </p:nvSpPr>
        <p:spPr>
          <a:xfrm>
            <a:off x="0" y="0"/>
            <a:ext cx="1329600" cy="4370100"/>
          </a:xfrm>
          <a:prstGeom prst="rect">
            <a:avLst/>
          </a:prstGeom>
          <a:solidFill>
            <a:srgbClr val="908269">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3"/>
          <p:cNvSpPr/>
          <p:nvPr/>
        </p:nvSpPr>
        <p:spPr>
          <a:xfrm>
            <a:off x="720000" y="975325"/>
            <a:ext cx="2271300" cy="11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43"/>
          <p:cNvGrpSpPr/>
          <p:nvPr/>
        </p:nvGrpSpPr>
        <p:grpSpPr>
          <a:xfrm>
            <a:off x="969280" y="1407529"/>
            <a:ext cx="506574" cy="577802"/>
            <a:chOff x="4017435" y="1499912"/>
            <a:chExt cx="315092" cy="359397"/>
          </a:xfrm>
        </p:grpSpPr>
        <p:sp>
          <p:nvSpPr>
            <p:cNvPr id="462" name="Google Shape;462;p43"/>
            <p:cNvSpPr/>
            <p:nvPr/>
          </p:nvSpPr>
          <p:spPr>
            <a:xfrm>
              <a:off x="4017816" y="1499912"/>
              <a:ext cx="314710" cy="359397"/>
            </a:xfrm>
            <a:custGeom>
              <a:rect b="b" l="l" r="r" t="t"/>
              <a:pathLst>
                <a:path extrusionOk="0" h="11300" w="9895">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4017435" y="1522302"/>
              <a:ext cx="121591" cy="207114"/>
            </a:xfrm>
            <a:custGeom>
              <a:rect b="b" l="l" r="r" t="t"/>
              <a:pathLst>
                <a:path extrusionOk="0" h="6512" w="3823">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43"/>
          <p:cNvSpPr txBox="1"/>
          <p:nvPr>
            <p:ph idx="1" type="subTitle"/>
          </p:nvPr>
        </p:nvSpPr>
        <p:spPr>
          <a:xfrm>
            <a:off x="1530675" y="2263550"/>
            <a:ext cx="1935000" cy="19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22222"/>
                </a:solidFill>
                <a:highlight>
                  <a:srgbClr val="FFFFFF"/>
                </a:highlight>
                <a:latin typeface="Roboto"/>
                <a:ea typeface="Roboto"/>
                <a:cs typeface="Roboto"/>
                <a:sym typeface="Roboto"/>
              </a:rPr>
              <a:t>Mocking means creating a fake version of an external or internal service that can stand in for the real one, helping your tests run more quickly and more reliably.</a:t>
            </a:r>
            <a:endParaRPr>
              <a:solidFill>
                <a:srgbClr val="222222"/>
              </a:solidFill>
            </a:endParaRPr>
          </a:p>
          <a:p>
            <a:pPr indent="0" lvl="0" marL="0" rtl="0" algn="l">
              <a:spcBef>
                <a:spcPts val="0"/>
              </a:spcBef>
              <a:spcAft>
                <a:spcPts val="0"/>
              </a:spcAft>
              <a:buNone/>
            </a:pPr>
            <a:r>
              <a:t/>
            </a:r>
            <a:endParaRPr/>
          </a:p>
        </p:txBody>
      </p:sp>
      <p:sp>
        <p:nvSpPr>
          <p:cNvPr id="465" name="Google Shape;465;p43"/>
          <p:cNvSpPr txBox="1"/>
          <p:nvPr>
            <p:ph idx="2" type="ctrTitle"/>
          </p:nvPr>
        </p:nvSpPr>
        <p:spPr>
          <a:xfrm>
            <a:off x="1579064" y="176240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Mock</a:t>
            </a:r>
            <a:endParaRPr>
              <a:solidFill>
                <a:schemeClr val="lt1"/>
              </a:solidFill>
            </a:endParaRPr>
          </a:p>
        </p:txBody>
      </p:sp>
      <p:pic>
        <p:nvPicPr>
          <p:cNvPr id="466" name="Google Shape;466;p43"/>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467" name="Google Shape;467;p43"/>
          <p:cNvPicPr preferRelativeResize="0"/>
          <p:nvPr/>
        </p:nvPicPr>
        <p:blipFill>
          <a:blip r:embed="rId4">
            <a:alphaModFix/>
          </a:blip>
          <a:stretch>
            <a:fillRect/>
          </a:stretch>
        </p:blipFill>
        <p:spPr>
          <a:xfrm>
            <a:off x="3666750" y="1407515"/>
            <a:ext cx="5196375" cy="256862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4"/>
          <p:cNvSpPr/>
          <p:nvPr/>
        </p:nvSpPr>
        <p:spPr>
          <a:xfrm>
            <a:off x="0" y="0"/>
            <a:ext cx="1329600" cy="4370100"/>
          </a:xfrm>
          <a:prstGeom prst="rect">
            <a:avLst/>
          </a:prstGeom>
          <a:solidFill>
            <a:srgbClr val="908269">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720000" y="975325"/>
            <a:ext cx="2271300" cy="1165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44"/>
          <p:cNvGrpSpPr/>
          <p:nvPr/>
        </p:nvGrpSpPr>
        <p:grpSpPr>
          <a:xfrm>
            <a:off x="969280" y="1407529"/>
            <a:ext cx="506574" cy="577802"/>
            <a:chOff x="4017435" y="1499912"/>
            <a:chExt cx="315092" cy="359397"/>
          </a:xfrm>
        </p:grpSpPr>
        <p:sp>
          <p:nvSpPr>
            <p:cNvPr id="475" name="Google Shape;475;p44"/>
            <p:cNvSpPr/>
            <p:nvPr/>
          </p:nvSpPr>
          <p:spPr>
            <a:xfrm>
              <a:off x="4017816" y="1499912"/>
              <a:ext cx="314710" cy="359397"/>
            </a:xfrm>
            <a:custGeom>
              <a:rect b="b" l="l" r="r" t="t"/>
              <a:pathLst>
                <a:path extrusionOk="0" h="11300" w="9895">
                  <a:moveTo>
                    <a:pt x="4929" y="0"/>
                  </a:moveTo>
                  <a:cubicBezTo>
                    <a:pt x="4810" y="0"/>
                    <a:pt x="4691" y="24"/>
                    <a:pt x="4584" y="84"/>
                  </a:cubicBezTo>
                  <a:lnTo>
                    <a:pt x="4048" y="405"/>
                  </a:lnTo>
                  <a:cubicBezTo>
                    <a:pt x="3977" y="441"/>
                    <a:pt x="3941" y="548"/>
                    <a:pt x="3989" y="643"/>
                  </a:cubicBezTo>
                  <a:cubicBezTo>
                    <a:pt x="4022" y="693"/>
                    <a:pt x="4077" y="719"/>
                    <a:pt x="4140" y="719"/>
                  </a:cubicBezTo>
                  <a:cubicBezTo>
                    <a:pt x="4168" y="719"/>
                    <a:pt x="4197" y="714"/>
                    <a:pt x="4227" y="703"/>
                  </a:cubicBezTo>
                  <a:lnTo>
                    <a:pt x="4763" y="381"/>
                  </a:lnTo>
                  <a:cubicBezTo>
                    <a:pt x="4816" y="352"/>
                    <a:pt x="4876" y="337"/>
                    <a:pt x="4935" y="337"/>
                  </a:cubicBezTo>
                  <a:cubicBezTo>
                    <a:pt x="4995" y="337"/>
                    <a:pt x="5054" y="352"/>
                    <a:pt x="5108" y="381"/>
                  </a:cubicBezTo>
                  <a:lnTo>
                    <a:pt x="9335" y="2822"/>
                  </a:lnTo>
                  <a:cubicBezTo>
                    <a:pt x="9346" y="2846"/>
                    <a:pt x="9358" y="2846"/>
                    <a:pt x="9370" y="2858"/>
                  </a:cubicBezTo>
                  <a:lnTo>
                    <a:pt x="4941" y="5382"/>
                  </a:lnTo>
                  <a:lnTo>
                    <a:pt x="4298" y="5013"/>
                  </a:lnTo>
                  <a:cubicBezTo>
                    <a:pt x="4276" y="4998"/>
                    <a:pt x="4250" y="4991"/>
                    <a:pt x="4223" y="4991"/>
                  </a:cubicBezTo>
                  <a:cubicBezTo>
                    <a:pt x="4165" y="4991"/>
                    <a:pt x="4105" y="5023"/>
                    <a:pt x="4072" y="5072"/>
                  </a:cubicBezTo>
                  <a:cubicBezTo>
                    <a:pt x="4036" y="5144"/>
                    <a:pt x="4060" y="5251"/>
                    <a:pt x="4132" y="5299"/>
                  </a:cubicBezTo>
                  <a:lnTo>
                    <a:pt x="4774" y="5668"/>
                  </a:lnTo>
                  <a:lnTo>
                    <a:pt x="4774" y="10823"/>
                  </a:lnTo>
                  <a:lnTo>
                    <a:pt x="488" y="8347"/>
                  </a:lnTo>
                  <a:cubicBezTo>
                    <a:pt x="381" y="8287"/>
                    <a:pt x="322" y="8180"/>
                    <a:pt x="322" y="8073"/>
                  </a:cubicBezTo>
                  <a:lnTo>
                    <a:pt x="322" y="7704"/>
                  </a:lnTo>
                  <a:cubicBezTo>
                    <a:pt x="322" y="7620"/>
                    <a:pt x="250" y="7537"/>
                    <a:pt x="167" y="7537"/>
                  </a:cubicBezTo>
                  <a:cubicBezTo>
                    <a:pt x="72" y="7537"/>
                    <a:pt x="0" y="7620"/>
                    <a:pt x="0" y="7704"/>
                  </a:cubicBezTo>
                  <a:lnTo>
                    <a:pt x="0" y="8073"/>
                  </a:lnTo>
                  <a:cubicBezTo>
                    <a:pt x="0" y="8323"/>
                    <a:pt x="119" y="8525"/>
                    <a:pt x="322" y="8644"/>
                  </a:cubicBezTo>
                  <a:lnTo>
                    <a:pt x="4870" y="11264"/>
                  </a:lnTo>
                  <a:cubicBezTo>
                    <a:pt x="4894" y="11276"/>
                    <a:pt x="4929" y="11299"/>
                    <a:pt x="4953" y="11299"/>
                  </a:cubicBezTo>
                  <a:cubicBezTo>
                    <a:pt x="4989" y="11299"/>
                    <a:pt x="5013" y="11276"/>
                    <a:pt x="5048" y="11264"/>
                  </a:cubicBezTo>
                  <a:lnTo>
                    <a:pt x="6715" y="10311"/>
                  </a:lnTo>
                  <a:cubicBezTo>
                    <a:pt x="6787" y="10263"/>
                    <a:pt x="6810" y="10168"/>
                    <a:pt x="6775" y="10073"/>
                  </a:cubicBezTo>
                  <a:cubicBezTo>
                    <a:pt x="6742" y="10024"/>
                    <a:pt x="6681" y="9992"/>
                    <a:pt x="6620" y="9992"/>
                  </a:cubicBezTo>
                  <a:cubicBezTo>
                    <a:pt x="6591" y="9992"/>
                    <a:pt x="6563" y="9999"/>
                    <a:pt x="6537" y="10013"/>
                  </a:cubicBezTo>
                  <a:lnTo>
                    <a:pt x="5120" y="10835"/>
                  </a:lnTo>
                  <a:lnTo>
                    <a:pt x="5120" y="5680"/>
                  </a:lnTo>
                  <a:lnTo>
                    <a:pt x="9549" y="3155"/>
                  </a:lnTo>
                  <a:lnTo>
                    <a:pt x="9549" y="3167"/>
                  </a:lnTo>
                  <a:lnTo>
                    <a:pt x="9549" y="3179"/>
                  </a:lnTo>
                  <a:lnTo>
                    <a:pt x="9549" y="3215"/>
                  </a:lnTo>
                  <a:lnTo>
                    <a:pt x="9549" y="8108"/>
                  </a:lnTo>
                  <a:cubicBezTo>
                    <a:pt x="9549" y="8228"/>
                    <a:pt x="9489" y="8335"/>
                    <a:pt x="9394" y="8382"/>
                  </a:cubicBezTo>
                  <a:lnTo>
                    <a:pt x="7096" y="9704"/>
                  </a:lnTo>
                  <a:cubicBezTo>
                    <a:pt x="7025" y="9752"/>
                    <a:pt x="6989" y="9847"/>
                    <a:pt x="7037" y="9942"/>
                  </a:cubicBezTo>
                  <a:cubicBezTo>
                    <a:pt x="7069" y="9991"/>
                    <a:pt x="7130" y="10023"/>
                    <a:pt x="7192" y="10023"/>
                  </a:cubicBezTo>
                  <a:cubicBezTo>
                    <a:pt x="7220" y="10023"/>
                    <a:pt x="7249" y="10017"/>
                    <a:pt x="7275" y="10002"/>
                  </a:cubicBezTo>
                  <a:lnTo>
                    <a:pt x="9573" y="8680"/>
                  </a:lnTo>
                  <a:cubicBezTo>
                    <a:pt x="9775" y="8561"/>
                    <a:pt x="9894" y="8347"/>
                    <a:pt x="9894" y="8108"/>
                  </a:cubicBezTo>
                  <a:lnTo>
                    <a:pt x="9894" y="3215"/>
                  </a:lnTo>
                  <a:cubicBezTo>
                    <a:pt x="9882" y="3060"/>
                    <a:pt x="9847" y="2929"/>
                    <a:pt x="9775" y="2810"/>
                  </a:cubicBezTo>
                  <a:cubicBezTo>
                    <a:pt x="9704" y="2691"/>
                    <a:pt x="9608" y="2608"/>
                    <a:pt x="9489" y="2524"/>
                  </a:cubicBezTo>
                  <a:lnTo>
                    <a:pt x="5263" y="84"/>
                  </a:lnTo>
                  <a:cubicBezTo>
                    <a:pt x="5167" y="24"/>
                    <a:pt x="5048" y="0"/>
                    <a:pt x="49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4017435" y="1522302"/>
              <a:ext cx="121591" cy="207114"/>
            </a:xfrm>
            <a:custGeom>
              <a:rect b="b" l="l" r="r" t="t"/>
              <a:pathLst>
                <a:path extrusionOk="0" h="6512" w="3823">
                  <a:moveTo>
                    <a:pt x="3552" y="1"/>
                  </a:moveTo>
                  <a:cubicBezTo>
                    <a:pt x="3525" y="1"/>
                    <a:pt x="3499" y="8"/>
                    <a:pt x="3477" y="23"/>
                  </a:cubicBezTo>
                  <a:lnTo>
                    <a:pt x="429" y="1809"/>
                  </a:lnTo>
                  <a:cubicBezTo>
                    <a:pt x="298" y="1880"/>
                    <a:pt x="191" y="1987"/>
                    <a:pt x="119" y="2118"/>
                  </a:cubicBezTo>
                  <a:cubicBezTo>
                    <a:pt x="36" y="2261"/>
                    <a:pt x="0" y="2404"/>
                    <a:pt x="0" y="2559"/>
                  </a:cubicBezTo>
                  <a:lnTo>
                    <a:pt x="0" y="6345"/>
                  </a:lnTo>
                  <a:cubicBezTo>
                    <a:pt x="0" y="6440"/>
                    <a:pt x="72" y="6512"/>
                    <a:pt x="155" y="6512"/>
                  </a:cubicBezTo>
                  <a:cubicBezTo>
                    <a:pt x="250" y="6512"/>
                    <a:pt x="322" y="6440"/>
                    <a:pt x="322" y="6345"/>
                  </a:cubicBezTo>
                  <a:lnTo>
                    <a:pt x="322" y="2559"/>
                  </a:lnTo>
                  <a:lnTo>
                    <a:pt x="322" y="2511"/>
                  </a:lnTo>
                  <a:lnTo>
                    <a:pt x="322" y="2487"/>
                  </a:lnTo>
                  <a:lnTo>
                    <a:pt x="322" y="2451"/>
                  </a:lnTo>
                  <a:lnTo>
                    <a:pt x="3524" y="4273"/>
                  </a:lnTo>
                  <a:cubicBezTo>
                    <a:pt x="3550" y="4290"/>
                    <a:pt x="3580" y="4298"/>
                    <a:pt x="3610" y="4298"/>
                  </a:cubicBezTo>
                  <a:cubicBezTo>
                    <a:pt x="3664" y="4298"/>
                    <a:pt x="3720" y="4272"/>
                    <a:pt x="3751" y="4226"/>
                  </a:cubicBezTo>
                  <a:cubicBezTo>
                    <a:pt x="3822" y="4130"/>
                    <a:pt x="3810" y="4023"/>
                    <a:pt x="3715" y="3987"/>
                  </a:cubicBezTo>
                  <a:lnTo>
                    <a:pt x="512" y="2154"/>
                  </a:lnTo>
                  <a:cubicBezTo>
                    <a:pt x="548" y="2142"/>
                    <a:pt x="560" y="2106"/>
                    <a:pt x="595" y="2094"/>
                  </a:cubicBezTo>
                  <a:lnTo>
                    <a:pt x="3643" y="320"/>
                  </a:lnTo>
                  <a:cubicBezTo>
                    <a:pt x="3715" y="273"/>
                    <a:pt x="3751" y="177"/>
                    <a:pt x="3703" y="82"/>
                  </a:cubicBezTo>
                  <a:cubicBezTo>
                    <a:pt x="3670" y="33"/>
                    <a:pt x="3610" y="1"/>
                    <a:pt x="3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 name="Google Shape;477;p44"/>
          <p:cNvSpPr txBox="1"/>
          <p:nvPr>
            <p:ph idx="1" type="subTitle"/>
          </p:nvPr>
        </p:nvSpPr>
        <p:spPr>
          <a:xfrm>
            <a:off x="1475850" y="2408325"/>
            <a:ext cx="7125300" cy="24870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200">
                <a:solidFill>
                  <a:srgbClr val="222222"/>
                </a:solidFill>
                <a:highlight>
                  <a:srgbClr val="FFFFFF"/>
                </a:highlight>
                <a:latin typeface="Roboto"/>
                <a:ea typeface="Roboto"/>
                <a:cs typeface="Roboto"/>
                <a:sym typeface="Roboto"/>
              </a:rPr>
              <a:t>- </a:t>
            </a:r>
            <a:r>
              <a:rPr lang="es" sz="1200">
                <a:solidFill>
                  <a:srgbClr val="222222"/>
                </a:solidFill>
                <a:highlight>
                  <a:srgbClr val="FFFFFF"/>
                </a:highlight>
                <a:latin typeface="Roboto"/>
                <a:ea typeface="Roboto"/>
                <a:cs typeface="Roboto"/>
                <a:sym typeface="Roboto"/>
              </a:rPr>
              <a:t>Pytz brings the Olson tz database into Python and thus supports almost all time zones. This module serves the date-time conversion functionalities and helps user serving international client’s base. </a:t>
            </a:r>
            <a:br>
              <a:rPr lang="es" sz="1200">
                <a:solidFill>
                  <a:srgbClr val="222222"/>
                </a:solidFill>
                <a:highlight>
                  <a:srgbClr val="FFFFFF"/>
                </a:highlight>
                <a:latin typeface="Roboto"/>
                <a:ea typeface="Roboto"/>
                <a:cs typeface="Roboto"/>
                <a:sym typeface="Roboto"/>
              </a:rPr>
            </a:br>
            <a:br>
              <a:rPr lang="es" sz="1200">
                <a:solidFill>
                  <a:srgbClr val="222222"/>
                </a:solidFill>
                <a:highlight>
                  <a:srgbClr val="FFFFFF"/>
                </a:highlight>
                <a:latin typeface="Roboto"/>
                <a:ea typeface="Roboto"/>
                <a:cs typeface="Roboto"/>
                <a:sym typeface="Roboto"/>
              </a:rPr>
            </a:br>
            <a:r>
              <a:rPr lang="es" sz="1200">
                <a:solidFill>
                  <a:srgbClr val="222222"/>
                </a:solidFill>
                <a:highlight>
                  <a:srgbClr val="FFFFFF"/>
                </a:highlight>
                <a:latin typeface="Roboto"/>
                <a:ea typeface="Roboto"/>
                <a:cs typeface="Roboto"/>
                <a:sym typeface="Roboto"/>
              </a:rPr>
              <a:t>- It enables time-zone calculations in our Python applications and also allows us to create timezone aware datetime instances.</a:t>
            </a:r>
            <a:endParaRPr sz="1200">
              <a:solidFill>
                <a:srgbClr val="222222"/>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sz="1200">
              <a:solidFill>
                <a:srgbClr val="222222"/>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p>
        </p:txBody>
      </p:sp>
      <p:sp>
        <p:nvSpPr>
          <p:cNvPr id="478" name="Google Shape;478;p44"/>
          <p:cNvSpPr txBox="1"/>
          <p:nvPr>
            <p:ph idx="2" type="ctrTitle"/>
          </p:nvPr>
        </p:nvSpPr>
        <p:spPr>
          <a:xfrm>
            <a:off x="1579064" y="176240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Pytz</a:t>
            </a:r>
            <a:endParaRPr>
              <a:solidFill>
                <a:schemeClr val="lt1"/>
              </a:solidFill>
            </a:endParaRPr>
          </a:p>
        </p:txBody>
      </p:sp>
      <p:pic>
        <p:nvPicPr>
          <p:cNvPr id="479" name="Google Shape;479;p44"/>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480" name="Google Shape;480;p44"/>
          <p:cNvPicPr preferRelativeResize="0"/>
          <p:nvPr/>
        </p:nvPicPr>
        <p:blipFill>
          <a:blip r:embed="rId4">
            <a:alphaModFix/>
          </a:blip>
          <a:stretch>
            <a:fillRect/>
          </a:stretch>
        </p:blipFill>
        <p:spPr>
          <a:xfrm>
            <a:off x="4447850" y="975325"/>
            <a:ext cx="4216445" cy="116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5"/>
          <p:cNvSpPr/>
          <p:nvPr/>
        </p:nvSpPr>
        <p:spPr>
          <a:xfrm>
            <a:off x="0" y="0"/>
            <a:ext cx="1329600" cy="4370100"/>
          </a:xfrm>
          <a:prstGeom prst="rect">
            <a:avLst/>
          </a:prstGeom>
          <a:solidFill>
            <a:srgbClr val="908269">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6" name="Google Shape;486;p45"/>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487" name="Google Shape;487;p45"/>
          <p:cNvPicPr preferRelativeResize="0"/>
          <p:nvPr/>
        </p:nvPicPr>
        <p:blipFill>
          <a:blip r:embed="rId4">
            <a:alphaModFix/>
          </a:blip>
          <a:stretch>
            <a:fillRect/>
          </a:stretch>
        </p:blipFill>
        <p:spPr>
          <a:xfrm>
            <a:off x="1449000" y="754452"/>
            <a:ext cx="7044299" cy="3634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46"/>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493" name="Google Shape;493;p46"/>
          <p:cNvPicPr preferRelativeResize="0"/>
          <p:nvPr/>
        </p:nvPicPr>
        <p:blipFill rotWithShape="1">
          <a:blip r:embed="rId4">
            <a:alphaModFix/>
          </a:blip>
          <a:srcRect b="0" l="1322" r="0" t="0"/>
          <a:stretch/>
        </p:blipFill>
        <p:spPr>
          <a:xfrm>
            <a:off x="717750" y="736675"/>
            <a:ext cx="7723224" cy="3717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47"/>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499" name="Google Shape;499;p47"/>
          <p:cNvPicPr preferRelativeResize="0"/>
          <p:nvPr/>
        </p:nvPicPr>
        <p:blipFill rotWithShape="1">
          <a:blip r:embed="rId4">
            <a:alphaModFix/>
          </a:blip>
          <a:srcRect b="0" l="11186" r="13072" t="0"/>
          <a:stretch/>
        </p:blipFill>
        <p:spPr>
          <a:xfrm>
            <a:off x="1702500" y="494225"/>
            <a:ext cx="5946450" cy="4246326"/>
          </a:xfrm>
          <a:prstGeom prst="rect">
            <a:avLst/>
          </a:prstGeom>
          <a:noFill/>
          <a:ln>
            <a:noFill/>
          </a:ln>
        </p:spPr>
      </p:pic>
      <p:sp>
        <p:nvSpPr>
          <p:cNvPr id="500" name="Google Shape;500;p47"/>
          <p:cNvSpPr txBox="1"/>
          <p:nvPr/>
        </p:nvSpPr>
        <p:spPr>
          <a:xfrm rot="5400000">
            <a:off x="6967150" y="16409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solidFill>
                  <a:schemeClr val="dk1"/>
                </a:solidFill>
                <a:latin typeface="Livvic"/>
                <a:ea typeface="Livvic"/>
                <a:cs typeface="Livvic"/>
                <a:sym typeface="Livvic"/>
              </a:rPr>
              <a:t>CODE</a:t>
            </a:r>
            <a:endParaRPr b="1" sz="2400">
              <a:solidFill>
                <a:schemeClr val="dk1"/>
              </a:solidFill>
              <a:latin typeface="Livvic"/>
              <a:ea typeface="Livvic"/>
              <a:cs typeface="Livvic"/>
              <a:sym typeface="Livvic"/>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48"/>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506" name="Google Shape;506;p48"/>
          <p:cNvPicPr preferRelativeResize="0"/>
          <p:nvPr/>
        </p:nvPicPr>
        <p:blipFill>
          <a:blip r:embed="rId4">
            <a:alphaModFix/>
          </a:blip>
          <a:stretch>
            <a:fillRect/>
          </a:stretch>
        </p:blipFill>
        <p:spPr>
          <a:xfrm>
            <a:off x="411725" y="1056500"/>
            <a:ext cx="7421424" cy="3199150"/>
          </a:xfrm>
          <a:prstGeom prst="rect">
            <a:avLst/>
          </a:prstGeom>
          <a:noFill/>
          <a:ln>
            <a:noFill/>
          </a:ln>
        </p:spPr>
      </p:pic>
      <p:sp>
        <p:nvSpPr>
          <p:cNvPr id="507" name="Google Shape;507;p48"/>
          <p:cNvSpPr txBox="1"/>
          <p:nvPr/>
        </p:nvSpPr>
        <p:spPr>
          <a:xfrm rot="5400000">
            <a:off x="6996325" y="14913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solidFill>
                  <a:schemeClr val="dk1"/>
                </a:solidFill>
                <a:latin typeface="Livvic"/>
                <a:ea typeface="Livvic"/>
                <a:cs typeface="Livvic"/>
                <a:sym typeface="Livvic"/>
              </a:rPr>
              <a:t>OUTPUT 1.1</a:t>
            </a:r>
            <a:endParaRPr b="1" sz="2400">
              <a:solidFill>
                <a:schemeClr val="dk1"/>
              </a:solidFill>
              <a:latin typeface="Livvic"/>
              <a:ea typeface="Livvic"/>
              <a:cs typeface="Livvic"/>
              <a:sym typeface="Livv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49"/>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513" name="Google Shape;513;p49"/>
          <p:cNvPicPr preferRelativeResize="0"/>
          <p:nvPr/>
        </p:nvPicPr>
        <p:blipFill rotWithShape="1">
          <a:blip r:embed="rId4">
            <a:alphaModFix/>
          </a:blip>
          <a:srcRect b="26488" l="1574" r="0" t="8347"/>
          <a:stretch/>
        </p:blipFill>
        <p:spPr>
          <a:xfrm>
            <a:off x="387200" y="1019425"/>
            <a:ext cx="7821824" cy="3447549"/>
          </a:xfrm>
          <a:prstGeom prst="rect">
            <a:avLst/>
          </a:prstGeom>
          <a:noFill/>
          <a:ln>
            <a:noFill/>
          </a:ln>
        </p:spPr>
      </p:pic>
      <p:sp>
        <p:nvSpPr>
          <p:cNvPr id="514" name="Google Shape;514;p49"/>
          <p:cNvSpPr txBox="1"/>
          <p:nvPr/>
        </p:nvSpPr>
        <p:spPr>
          <a:xfrm rot="5400000">
            <a:off x="6986075" y="1488575"/>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solidFill>
                  <a:schemeClr val="dk1"/>
                </a:solidFill>
                <a:latin typeface="Livvic"/>
                <a:ea typeface="Livvic"/>
                <a:cs typeface="Livvic"/>
                <a:sym typeface="Livvic"/>
              </a:rPr>
              <a:t>OUTPUT 1.1</a:t>
            </a:r>
            <a:endParaRPr b="1" sz="2400">
              <a:solidFill>
                <a:schemeClr val="dk1"/>
              </a:solidFill>
              <a:latin typeface="Livvic"/>
              <a:ea typeface="Livvic"/>
              <a:cs typeface="Livvic"/>
              <a:sym typeface="Livv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50"/>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520" name="Google Shape;520;p50"/>
          <p:cNvPicPr preferRelativeResize="0"/>
          <p:nvPr/>
        </p:nvPicPr>
        <p:blipFill rotWithShape="1">
          <a:blip r:embed="rId4">
            <a:alphaModFix/>
          </a:blip>
          <a:srcRect b="1574" l="0" r="0" t="0"/>
          <a:stretch/>
        </p:blipFill>
        <p:spPr>
          <a:xfrm>
            <a:off x="684475" y="743775"/>
            <a:ext cx="7989751" cy="3784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9" name="Shape 139"/>
        <p:cNvGrpSpPr/>
        <p:nvPr/>
      </p:nvGrpSpPr>
      <p:grpSpPr>
        <a:xfrm>
          <a:off x="0" y="0"/>
          <a:ext cx="0" cy="0"/>
          <a:chOff x="0" y="0"/>
          <a:chExt cx="0" cy="0"/>
        </a:xfrm>
      </p:grpSpPr>
      <p:sp>
        <p:nvSpPr>
          <p:cNvPr id="140" name="Google Shape;140;p24"/>
          <p:cNvSpPr txBox="1"/>
          <p:nvPr>
            <p:ph idx="9" type="ctrTitle"/>
          </p:nvPr>
        </p:nvSpPr>
        <p:spPr>
          <a:xfrm rot="5400000">
            <a:off x="6672869"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2400"/>
              <a:t>TABLE OF CONTENTS</a:t>
            </a:r>
            <a:endParaRPr sz="2400"/>
          </a:p>
        </p:txBody>
      </p:sp>
      <p:sp>
        <p:nvSpPr>
          <p:cNvPr id="141" name="Google Shape;141;p24"/>
          <p:cNvSpPr/>
          <p:nvPr/>
        </p:nvSpPr>
        <p:spPr>
          <a:xfrm flipH="1" rot="-5400000">
            <a:off x="-957850" y="957900"/>
            <a:ext cx="5140800" cy="3225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PROJECT GOALS</a:t>
            </a:r>
            <a:endParaRPr/>
          </a:p>
        </p:txBody>
      </p:sp>
      <p:sp>
        <p:nvSpPr>
          <p:cNvPr id="143" name="Google Shape;143;p24"/>
          <p:cNvSpPr txBox="1"/>
          <p:nvPr>
            <p:ph idx="8" type="title"/>
          </p:nvPr>
        </p:nvSpPr>
        <p:spPr>
          <a:xfrm>
            <a:off x="2023007" y="232346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03</a:t>
            </a:r>
            <a:endParaRPr>
              <a:solidFill>
                <a:schemeClr val="lt1"/>
              </a:solidFill>
            </a:endParaRPr>
          </a:p>
        </p:txBody>
      </p:sp>
      <p:sp>
        <p:nvSpPr>
          <p:cNvPr id="144" name="Google Shape;144;p24"/>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
              <a:t>ABOUT THE PROJECT</a:t>
            </a:r>
            <a:endParaRPr/>
          </a:p>
        </p:txBody>
      </p:sp>
      <p:sp>
        <p:nvSpPr>
          <p:cNvPr id="145" name="Google Shape;145;p24"/>
          <p:cNvSpPr txBox="1"/>
          <p:nvPr>
            <p:ph idx="2" type="title"/>
          </p:nvPr>
        </p:nvSpPr>
        <p:spPr>
          <a:xfrm>
            <a:off x="2023007" y="654113"/>
            <a:ext cx="17391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01</a:t>
            </a:r>
            <a:endParaRPr>
              <a:solidFill>
                <a:schemeClr val="lt1"/>
              </a:solidFill>
            </a:endParaRPr>
          </a:p>
        </p:txBody>
      </p:sp>
      <p:sp>
        <p:nvSpPr>
          <p:cNvPr id="146" name="Google Shape;146;p24"/>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MAJOR REQUIREMENTS</a:t>
            </a:r>
            <a:endParaRPr/>
          </a:p>
        </p:txBody>
      </p:sp>
      <p:sp>
        <p:nvSpPr>
          <p:cNvPr id="147" name="Google Shape;147;p24"/>
          <p:cNvSpPr txBox="1"/>
          <p:nvPr>
            <p:ph idx="5" type="title"/>
          </p:nvPr>
        </p:nvSpPr>
        <p:spPr>
          <a:xfrm>
            <a:off x="2023007" y="1488788"/>
            <a:ext cx="1615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02</a:t>
            </a:r>
            <a:endParaRPr>
              <a:solidFill>
                <a:schemeClr val="lt1"/>
              </a:solidFill>
            </a:endParaRPr>
          </a:p>
        </p:txBody>
      </p:sp>
      <p:sp>
        <p:nvSpPr>
          <p:cNvPr id="148" name="Google Shape;148;p24"/>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Project Overview</a:t>
            </a:r>
            <a:endParaRPr/>
          </a:p>
        </p:txBody>
      </p:sp>
      <p:sp>
        <p:nvSpPr>
          <p:cNvPr id="149" name="Google Shape;149;p24"/>
          <p:cNvSpPr txBox="1"/>
          <p:nvPr>
            <p:ph idx="15" type="title"/>
          </p:nvPr>
        </p:nvSpPr>
        <p:spPr>
          <a:xfrm>
            <a:off x="2023007" y="3158138"/>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04</a:t>
            </a:r>
            <a:endParaRPr>
              <a:solidFill>
                <a:schemeClr val="lt1"/>
              </a:solidFill>
            </a:endParaRPr>
          </a:p>
        </p:txBody>
      </p:sp>
      <p:sp>
        <p:nvSpPr>
          <p:cNvPr id="150" name="Google Shape;150;p24"/>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Team</a:t>
            </a:r>
            <a:endParaRPr/>
          </a:p>
        </p:txBody>
      </p:sp>
      <p:sp>
        <p:nvSpPr>
          <p:cNvPr id="151" name="Google Shape;151;p24"/>
          <p:cNvSpPr txBox="1"/>
          <p:nvPr>
            <p:ph idx="18" type="title"/>
          </p:nvPr>
        </p:nvSpPr>
        <p:spPr>
          <a:xfrm>
            <a:off x="2023007" y="3992813"/>
            <a:ext cx="15735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lt1"/>
                </a:solidFill>
              </a:rPr>
              <a:t>05</a:t>
            </a:r>
            <a:endParaRPr>
              <a:solidFill>
                <a:schemeClr val="lt1"/>
              </a:solidFill>
            </a:endParaRPr>
          </a:p>
        </p:txBody>
      </p:sp>
      <p:pic>
        <p:nvPicPr>
          <p:cNvPr id="152" name="Google Shape;152;p24"/>
          <p:cNvPicPr preferRelativeResize="0"/>
          <p:nvPr/>
        </p:nvPicPr>
        <p:blipFill>
          <a:blip r:embed="rId3">
            <a:alphaModFix/>
          </a:blip>
          <a:stretch>
            <a:fillRect/>
          </a:stretch>
        </p:blipFill>
        <p:spPr>
          <a:xfrm>
            <a:off x="290200" y="178013"/>
            <a:ext cx="923629" cy="325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p:nvPr/>
        </p:nvSpPr>
        <p:spPr>
          <a:xfrm>
            <a:off x="0" y="716813"/>
            <a:ext cx="3152700" cy="25236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txBox="1"/>
          <p:nvPr/>
        </p:nvSpPr>
        <p:spPr>
          <a:xfrm flipH="1">
            <a:off x="3873247" y="3394575"/>
            <a:ext cx="1007400" cy="577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Catamaran Light"/>
                <a:ea typeface="Catamaran Light"/>
                <a:cs typeface="Catamaran Light"/>
                <a:sym typeface="Catamaran Light"/>
              </a:rPr>
              <a:t>Insert your multimedia content here</a:t>
            </a:r>
            <a:endParaRPr sz="1000">
              <a:solidFill>
                <a:schemeClr val="lt1"/>
              </a:solidFill>
              <a:latin typeface="Catamaran Light"/>
              <a:ea typeface="Catamaran Light"/>
              <a:cs typeface="Catamaran Light"/>
              <a:sym typeface="Catamaran Light"/>
            </a:endParaRPr>
          </a:p>
        </p:txBody>
      </p:sp>
      <p:sp>
        <p:nvSpPr>
          <p:cNvPr id="527" name="Google Shape;527;p51"/>
          <p:cNvSpPr txBox="1"/>
          <p:nvPr>
            <p:ph type="ctrTitle"/>
          </p:nvPr>
        </p:nvSpPr>
        <p:spPr>
          <a:xfrm rot="5400000">
            <a:off x="7943500" y="758400"/>
            <a:ext cx="13617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Project Video</a:t>
            </a:r>
            <a:endParaRPr/>
          </a:p>
        </p:txBody>
      </p:sp>
      <p:pic>
        <p:nvPicPr>
          <p:cNvPr id="528" name="Google Shape;528;p51"/>
          <p:cNvPicPr preferRelativeResize="0"/>
          <p:nvPr/>
        </p:nvPicPr>
        <p:blipFill rotWithShape="1">
          <a:blip r:embed="rId3">
            <a:alphaModFix/>
          </a:blip>
          <a:srcRect b="0" l="-2082" r="0" t="8088"/>
          <a:stretch/>
        </p:blipFill>
        <p:spPr>
          <a:xfrm>
            <a:off x="1486050" y="245575"/>
            <a:ext cx="6042754" cy="5143502"/>
          </a:xfrm>
          <a:prstGeom prst="rect">
            <a:avLst/>
          </a:prstGeom>
          <a:noFill/>
          <a:ln>
            <a:noFill/>
          </a:ln>
        </p:spPr>
      </p:pic>
      <p:sp>
        <p:nvSpPr>
          <p:cNvPr id="529" name="Google Shape;529;p51"/>
          <p:cNvSpPr/>
          <p:nvPr/>
        </p:nvSpPr>
        <p:spPr>
          <a:xfrm>
            <a:off x="2214855" y="3530318"/>
            <a:ext cx="3152751" cy="17585"/>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1"/>
          <p:cNvSpPr/>
          <p:nvPr/>
        </p:nvSpPr>
        <p:spPr>
          <a:xfrm>
            <a:off x="5" y="1474343"/>
            <a:ext cx="1510383" cy="17585"/>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2539116" y="2337350"/>
            <a:ext cx="51832" cy="51302"/>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1230513" y="2256223"/>
            <a:ext cx="47527" cy="52655"/>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1288462" y="2252605"/>
            <a:ext cx="10468" cy="59875"/>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1117448" y="2252605"/>
            <a:ext cx="9984" cy="59875"/>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1091314" y="2252605"/>
            <a:ext cx="9998" cy="59875"/>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a:off x="6802329" y="2114088"/>
            <a:ext cx="29938" cy="59875"/>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6840325" y="2114088"/>
            <a:ext cx="30422" cy="59875"/>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5455852" y="4303005"/>
            <a:ext cx="2640443" cy="14727"/>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a:off x="5455852" y="4303005"/>
            <a:ext cx="1264953" cy="14727"/>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1"/>
          <p:cNvSpPr/>
          <p:nvPr/>
        </p:nvSpPr>
        <p:spPr>
          <a:xfrm>
            <a:off x="6709356" y="4288879"/>
            <a:ext cx="43410" cy="42965"/>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p:nvPr/>
        </p:nvSpPr>
        <p:spPr>
          <a:xfrm>
            <a:off x="5613430" y="4220937"/>
            <a:ext cx="39802" cy="44096"/>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1"/>
          <p:cNvSpPr/>
          <p:nvPr/>
        </p:nvSpPr>
        <p:spPr>
          <a:xfrm>
            <a:off x="5661961" y="4217907"/>
            <a:ext cx="8767" cy="50143"/>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p:nvPr/>
        </p:nvSpPr>
        <p:spPr>
          <a:xfrm>
            <a:off x="5518741" y="4217907"/>
            <a:ext cx="8361" cy="50143"/>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1"/>
          <p:cNvSpPr/>
          <p:nvPr/>
        </p:nvSpPr>
        <p:spPr>
          <a:xfrm>
            <a:off x="5496854" y="4217907"/>
            <a:ext cx="8373" cy="50143"/>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51"/>
          <p:cNvPicPr preferRelativeResize="0"/>
          <p:nvPr/>
        </p:nvPicPr>
        <p:blipFill>
          <a:blip r:embed="rId4">
            <a:alphaModFix/>
          </a:blip>
          <a:stretch>
            <a:fillRect/>
          </a:stretch>
        </p:blipFill>
        <p:spPr>
          <a:xfrm>
            <a:off x="228750" y="168488"/>
            <a:ext cx="923629" cy="325725"/>
          </a:xfrm>
          <a:prstGeom prst="rect">
            <a:avLst/>
          </a:prstGeom>
          <a:noFill/>
          <a:ln>
            <a:noFill/>
          </a:ln>
        </p:spPr>
      </p:pic>
      <p:pic>
        <p:nvPicPr>
          <p:cNvPr id="546" name="Google Shape;546;p51" title="Introduction of project.mov">
            <a:hlinkClick r:id="rId5"/>
          </p:cNvPr>
          <p:cNvPicPr preferRelativeResize="0"/>
          <p:nvPr/>
        </p:nvPicPr>
        <p:blipFill>
          <a:blip r:embed="rId6">
            <a:alphaModFix/>
          </a:blip>
          <a:stretch>
            <a:fillRect/>
          </a:stretch>
        </p:blipFill>
        <p:spPr>
          <a:xfrm>
            <a:off x="1699800" y="421901"/>
            <a:ext cx="5744376" cy="3231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50" name="Shape 550"/>
        <p:cNvGrpSpPr/>
        <p:nvPr/>
      </p:nvGrpSpPr>
      <p:grpSpPr>
        <a:xfrm>
          <a:off x="0" y="0"/>
          <a:ext cx="0" cy="0"/>
          <a:chOff x="0" y="0"/>
          <a:chExt cx="0" cy="0"/>
        </a:xfrm>
      </p:grpSpPr>
      <p:sp>
        <p:nvSpPr>
          <p:cNvPr id="551" name="Google Shape;551;p52"/>
          <p:cNvSpPr txBox="1"/>
          <p:nvPr/>
        </p:nvSpPr>
        <p:spPr>
          <a:xfrm>
            <a:off x="4771450" y="1852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
        <p:nvSpPr>
          <p:cNvPr id="552" name="Google Shape;552;p52"/>
          <p:cNvSpPr txBox="1"/>
          <p:nvPr/>
        </p:nvSpPr>
        <p:spPr>
          <a:xfrm>
            <a:off x="811950" y="185243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pic>
        <p:nvPicPr>
          <p:cNvPr id="553" name="Google Shape;553;p52"/>
          <p:cNvPicPr preferRelativeResize="0"/>
          <p:nvPr/>
        </p:nvPicPr>
        <p:blipFill rotWithShape="1">
          <a:blip r:embed="rId3">
            <a:alphaModFix/>
          </a:blip>
          <a:srcRect b="5159" l="0" r="0" t="0"/>
          <a:stretch/>
        </p:blipFill>
        <p:spPr>
          <a:xfrm>
            <a:off x="811950" y="737475"/>
            <a:ext cx="3071401" cy="3827850"/>
          </a:xfrm>
          <a:prstGeom prst="rect">
            <a:avLst/>
          </a:prstGeom>
          <a:noFill/>
          <a:ln>
            <a:noFill/>
          </a:ln>
        </p:spPr>
      </p:pic>
      <p:pic>
        <p:nvPicPr>
          <p:cNvPr id="554" name="Google Shape;554;p52"/>
          <p:cNvPicPr preferRelativeResize="0"/>
          <p:nvPr/>
        </p:nvPicPr>
        <p:blipFill rotWithShape="1">
          <a:blip r:embed="rId4">
            <a:alphaModFix/>
          </a:blip>
          <a:srcRect b="0" l="0" r="0" t="941"/>
          <a:stretch/>
        </p:blipFill>
        <p:spPr>
          <a:xfrm>
            <a:off x="4771450" y="737475"/>
            <a:ext cx="3071400" cy="3827849"/>
          </a:xfrm>
          <a:prstGeom prst="rect">
            <a:avLst/>
          </a:prstGeom>
          <a:noFill/>
          <a:ln>
            <a:noFill/>
          </a:ln>
        </p:spPr>
      </p:pic>
      <p:sp>
        <p:nvSpPr>
          <p:cNvPr id="555" name="Google Shape;555;p52"/>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MEET OUR </a:t>
            </a:r>
            <a:r>
              <a:rPr lang="es"/>
              <a:t>TEAM</a:t>
            </a:r>
            <a:endParaRPr/>
          </a:p>
        </p:txBody>
      </p:sp>
      <p:sp>
        <p:nvSpPr>
          <p:cNvPr id="556" name="Google Shape;556;p52"/>
          <p:cNvSpPr/>
          <p:nvPr/>
        </p:nvSpPr>
        <p:spPr>
          <a:xfrm>
            <a:off x="3434700" y="3610850"/>
            <a:ext cx="1122600" cy="12291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2"/>
          <p:cNvSpPr/>
          <p:nvPr/>
        </p:nvSpPr>
        <p:spPr>
          <a:xfrm>
            <a:off x="7637575" y="3610850"/>
            <a:ext cx="1122600" cy="12291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2"/>
          <p:cNvSpPr txBox="1"/>
          <p:nvPr/>
        </p:nvSpPr>
        <p:spPr>
          <a:xfrm>
            <a:off x="3440146" y="3812600"/>
            <a:ext cx="1073700" cy="8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chemeClr val="lt1"/>
                </a:solidFill>
                <a:latin typeface="Catamaran"/>
                <a:ea typeface="Catamaran"/>
                <a:cs typeface="Catamaran"/>
                <a:sym typeface="Catamaran"/>
              </a:rPr>
              <a:t>“It takes two flints to make a fire”</a:t>
            </a:r>
            <a:endParaRPr b="1" sz="1200">
              <a:solidFill>
                <a:schemeClr val="lt1"/>
              </a:solidFill>
              <a:latin typeface="Catamaran"/>
              <a:ea typeface="Catamaran"/>
              <a:cs typeface="Catamaran"/>
              <a:sym typeface="Catamaran"/>
            </a:endParaRPr>
          </a:p>
        </p:txBody>
      </p:sp>
      <p:sp>
        <p:nvSpPr>
          <p:cNvPr id="559" name="Google Shape;559;p52"/>
          <p:cNvSpPr txBox="1"/>
          <p:nvPr/>
        </p:nvSpPr>
        <p:spPr>
          <a:xfrm>
            <a:off x="4771450" y="45653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Catamaran"/>
                <a:ea typeface="Catamaran"/>
                <a:cs typeface="Catamaran"/>
                <a:sym typeface="Catamaran"/>
              </a:rPr>
              <a:t>Esha </a:t>
            </a:r>
            <a:r>
              <a:rPr b="1" lang="es" sz="1200">
                <a:solidFill>
                  <a:schemeClr val="dk1"/>
                </a:solidFill>
                <a:latin typeface="Catamaran"/>
                <a:ea typeface="Catamaran"/>
                <a:cs typeface="Catamaran"/>
                <a:sym typeface="Catamaran"/>
              </a:rPr>
              <a:t>Bakshi (She/Her)</a:t>
            </a:r>
            <a:endParaRPr b="1" sz="1200">
              <a:solidFill>
                <a:schemeClr val="dk1"/>
              </a:solidFill>
              <a:latin typeface="Catamaran"/>
              <a:ea typeface="Catamaran"/>
              <a:cs typeface="Catamaran"/>
              <a:sym typeface="Catamaran"/>
            </a:endParaRPr>
          </a:p>
        </p:txBody>
      </p:sp>
      <p:sp>
        <p:nvSpPr>
          <p:cNvPr id="560" name="Google Shape;560;p52"/>
          <p:cNvSpPr txBox="1"/>
          <p:nvPr/>
        </p:nvSpPr>
        <p:spPr>
          <a:xfrm>
            <a:off x="811950" y="45653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Catamaran"/>
                <a:ea typeface="Catamaran"/>
                <a:cs typeface="Catamaran"/>
                <a:sym typeface="Catamaran"/>
              </a:rPr>
              <a:t>Nihar Zutshi (He/Him)</a:t>
            </a:r>
            <a:endParaRPr b="1" sz="1200">
              <a:solidFill>
                <a:schemeClr val="dk1"/>
              </a:solidFill>
              <a:latin typeface="Catamaran"/>
              <a:ea typeface="Catamaran"/>
              <a:cs typeface="Catamaran"/>
              <a:sym typeface="Catamaran"/>
            </a:endParaRPr>
          </a:p>
        </p:txBody>
      </p:sp>
      <p:pic>
        <p:nvPicPr>
          <p:cNvPr id="561" name="Google Shape;561;p52"/>
          <p:cNvPicPr preferRelativeResize="0"/>
          <p:nvPr/>
        </p:nvPicPr>
        <p:blipFill>
          <a:blip r:embed="rId5">
            <a:alphaModFix/>
          </a:blip>
          <a:stretch>
            <a:fillRect/>
          </a:stretch>
        </p:blipFill>
        <p:spPr>
          <a:xfrm>
            <a:off x="228750" y="168488"/>
            <a:ext cx="923629" cy="325725"/>
          </a:xfrm>
          <a:prstGeom prst="rect">
            <a:avLst/>
          </a:prstGeom>
          <a:noFill/>
          <a:ln>
            <a:noFill/>
          </a:ln>
        </p:spPr>
      </p:pic>
      <p:sp>
        <p:nvSpPr>
          <p:cNvPr id="562" name="Google Shape;562;p52"/>
          <p:cNvSpPr txBox="1"/>
          <p:nvPr/>
        </p:nvSpPr>
        <p:spPr>
          <a:xfrm>
            <a:off x="7662025" y="3610850"/>
            <a:ext cx="1073700" cy="95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200">
                <a:solidFill>
                  <a:schemeClr val="lt1"/>
                </a:solidFill>
                <a:latin typeface="Catamaran"/>
                <a:ea typeface="Catamaran"/>
                <a:cs typeface="Catamaran"/>
                <a:sym typeface="Catamaran"/>
              </a:rPr>
              <a:t>  “Alone we can do so little; together we can do so much”</a:t>
            </a:r>
            <a:endParaRPr b="1" sz="1200">
              <a:solidFill>
                <a:schemeClr val="lt1"/>
              </a:solidFill>
              <a:latin typeface="Catamaran"/>
              <a:ea typeface="Catamaran"/>
              <a:cs typeface="Catamaran"/>
              <a:sym typeface="Catamar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66" name="Shape 566"/>
        <p:cNvGrpSpPr/>
        <p:nvPr/>
      </p:nvGrpSpPr>
      <p:grpSpPr>
        <a:xfrm>
          <a:off x="0" y="0"/>
          <a:ext cx="0" cy="0"/>
          <a:chOff x="0" y="0"/>
          <a:chExt cx="0" cy="0"/>
        </a:xfrm>
      </p:grpSpPr>
      <p:pic>
        <p:nvPicPr>
          <p:cNvPr id="567" name="Google Shape;567;p53"/>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568" name="Google Shape;568;p53"/>
          <p:cNvSpPr/>
          <p:nvPr/>
        </p:nvSpPr>
        <p:spPr>
          <a:xfrm rot="5400000">
            <a:off x="1432850" y="205175"/>
            <a:ext cx="3358800" cy="5026500"/>
          </a:xfrm>
          <a:prstGeom prst="rect">
            <a:avLst/>
          </a:pr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3"/>
          <p:cNvSpPr txBox="1"/>
          <p:nvPr>
            <p:ph idx="1" type="subTitle"/>
          </p:nvPr>
        </p:nvSpPr>
        <p:spPr>
          <a:xfrm>
            <a:off x="831200" y="2314225"/>
            <a:ext cx="28563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r>
              <a:t/>
            </a:r>
            <a:endParaRPr>
              <a:solidFill>
                <a:schemeClr val="lt1"/>
              </a:solidFill>
            </a:endParaRPr>
          </a:p>
          <a:p>
            <a:pPr indent="0" lvl="0" marL="0" rtl="0" algn="l">
              <a:spcBef>
                <a:spcPts val="0"/>
              </a:spcBef>
              <a:spcAft>
                <a:spcPts val="0"/>
              </a:spcAft>
              <a:buClr>
                <a:schemeClr val="dk1"/>
              </a:buClr>
              <a:buSzPts val="1100"/>
              <a:buFont typeface="Arial"/>
              <a:buNone/>
            </a:pPr>
            <a:br>
              <a:rPr lang="es">
                <a:solidFill>
                  <a:schemeClr val="lt1"/>
                </a:solidFill>
              </a:rPr>
            </a:br>
            <a:r>
              <a:rPr lang="es">
                <a:solidFill>
                  <a:schemeClr val="lt1"/>
                </a:solidFill>
              </a:rPr>
              <a:t>NIHAR ZUTSHI</a:t>
            </a:r>
            <a:endParaRPr>
              <a:solidFill>
                <a:schemeClr val="lt1"/>
              </a:solidFill>
            </a:endParaRPr>
          </a:p>
          <a:p>
            <a:pPr indent="0" lvl="0" marL="0" rtl="0" algn="l">
              <a:spcBef>
                <a:spcPts val="0"/>
              </a:spcBef>
              <a:spcAft>
                <a:spcPts val="0"/>
              </a:spcAft>
              <a:buClr>
                <a:schemeClr val="dk1"/>
              </a:buClr>
              <a:buSzPts val="1100"/>
              <a:buFont typeface="Arial"/>
              <a:buNone/>
            </a:pPr>
            <a:r>
              <a:rPr lang="es">
                <a:solidFill>
                  <a:schemeClr val="lt1"/>
                </a:solidFill>
              </a:rPr>
              <a:t>nihar.49-cse-19@mietjammu.in</a:t>
            </a:r>
            <a:endParaRPr>
              <a:solidFill>
                <a:schemeClr val="lt1"/>
              </a:solidFill>
            </a:endParaRPr>
          </a:p>
          <a:p>
            <a:pPr indent="0" lvl="0" marL="0" rtl="0" algn="l">
              <a:spcBef>
                <a:spcPts val="0"/>
              </a:spcBef>
              <a:spcAft>
                <a:spcPts val="0"/>
              </a:spcAft>
              <a:buClr>
                <a:schemeClr val="dk1"/>
              </a:buClr>
              <a:buSzPts val="1100"/>
              <a:buFont typeface="Arial"/>
              <a:buNone/>
            </a:pPr>
            <a:r>
              <a:rPr lang="es">
                <a:solidFill>
                  <a:schemeClr val="lt1"/>
                </a:solidFill>
              </a:rPr>
              <a:t>+91  849</a:t>
            </a:r>
            <a:r>
              <a:rPr lang="es">
                <a:solidFill>
                  <a:schemeClr val="lt1"/>
                </a:solidFill>
              </a:rPr>
              <a:t> 38279 13</a:t>
            </a:r>
            <a:r>
              <a:rPr lang="es">
                <a:solidFill>
                  <a:schemeClr val="lt1"/>
                </a:solidFill>
              </a:rPr>
              <a:t> </a:t>
            </a:r>
            <a:endParaRPr>
              <a:solidFill>
                <a:schemeClr val="lt1"/>
              </a:solidFill>
            </a:endParaRPr>
          </a:p>
          <a:p>
            <a:pPr indent="0" lvl="0" marL="0" rtl="0" algn="l">
              <a:spcBef>
                <a:spcPts val="0"/>
              </a:spcBef>
              <a:spcAft>
                <a:spcPts val="0"/>
              </a:spcAft>
              <a:buNone/>
            </a:pPr>
            <a:r>
              <a:rPr lang="es">
                <a:solidFill>
                  <a:schemeClr val="lt1"/>
                </a:solidFill>
              </a:rPr>
              <a:t>linkedin.com/niharzutshi</a:t>
            </a:r>
            <a:endParaRPr>
              <a:solidFill>
                <a:schemeClr val="lt1"/>
              </a:solidFill>
            </a:endParaRPr>
          </a:p>
        </p:txBody>
      </p:sp>
      <p:sp>
        <p:nvSpPr>
          <p:cNvPr id="570" name="Google Shape;570;p53"/>
          <p:cNvSpPr txBox="1"/>
          <p:nvPr>
            <p:ph type="ctrTitle"/>
          </p:nvPr>
        </p:nvSpPr>
        <p:spPr>
          <a:xfrm>
            <a:off x="831200" y="391200"/>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solidFill>
                  <a:schemeClr val="lt1"/>
                </a:solidFill>
              </a:rPr>
              <a:t>THANKS!</a:t>
            </a:r>
            <a:endParaRPr sz="3000">
              <a:solidFill>
                <a:schemeClr val="lt1"/>
              </a:solidFill>
            </a:endParaRPr>
          </a:p>
        </p:txBody>
      </p:sp>
      <p:pic>
        <p:nvPicPr>
          <p:cNvPr id="571" name="Google Shape;571;p53"/>
          <p:cNvPicPr preferRelativeResize="0"/>
          <p:nvPr/>
        </p:nvPicPr>
        <p:blipFill>
          <a:blip r:embed="rId4">
            <a:alphaModFix/>
          </a:blip>
          <a:stretch>
            <a:fillRect/>
          </a:stretch>
        </p:blipFill>
        <p:spPr>
          <a:xfrm>
            <a:off x="228750" y="168488"/>
            <a:ext cx="923629" cy="325725"/>
          </a:xfrm>
          <a:prstGeom prst="rect">
            <a:avLst/>
          </a:prstGeom>
          <a:noFill/>
          <a:ln>
            <a:noFill/>
          </a:ln>
        </p:spPr>
      </p:pic>
      <p:sp>
        <p:nvSpPr>
          <p:cNvPr id="572" name="Google Shape;572;p53"/>
          <p:cNvSpPr txBox="1"/>
          <p:nvPr/>
        </p:nvSpPr>
        <p:spPr>
          <a:xfrm>
            <a:off x="4133174" y="168498"/>
            <a:ext cx="31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6" name="Shape 576"/>
        <p:cNvGrpSpPr/>
        <p:nvPr/>
      </p:nvGrpSpPr>
      <p:grpSpPr>
        <a:xfrm>
          <a:off x="0" y="0"/>
          <a:ext cx="0" cy="0"/>
          <a:chOff x="0" y="0"/>
          <a:chExt cx="0" cy="0"/>
        </a:xfrm>
      </p:grpSpPr>
      <p:sp>
        <p:nvSpPr>
          <p:cNvPr id="577" name="Google Shape;577;p54"/>
          <p:cNvSpPr txBox="1"/>
          <p:nvPr/>
        </p:nvSpPr>
        <p:spPr>
          <a:xfrm>
            <a:off x="3541675" y="2850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t>
            </a:r>
            <a:endParaRPr/>
          </a:p>
        </p:txBody>
      </p:sp>
      <p:pic>
        <p:nvPicPr>
          <p:cNvPr id="578" name="Google Shape;578;p54"/>
          <p:cNvPicPr preferRelativeResize="0"/>
          <p:nvPr/>
        </p:nvPicPr>
        <p:blipFill>
          <a:blip r:embed="rId3">
            <a:alphaModFix/>
          </a:blip>
          <a:stretch>
            <a:fillRect/>
          </a:stretch>
        </p:blipFill>
        <p:spPr>
          <a:xfrm>
            <a:off x="228750" y="168488"/>
            <a:ext cx="923629" cy="325725"/>
          </a:xfrm>
          <a:prstGeom prst="rect">
            <a:avLst/>
          </a:prstGeom>
          <a:noFill/>
          <a:ln>
            <a:noFill/>
          </a:ln>
        </p:spPr>
      </p:pic>
      <p:pic>
        <p:nvPicPr>
          <p:cNvPr id="579" name="Google Shape;579;p54"/>
          <p:cNvPicPr preferRelativeResize="0"/>
          <p:nvPr/>
        </p:nvPicPr>
        <p:blipFill rotWithShape="1">
          <a:blip r:embed="rId4">
            <a:alphaModFix/>
          </a:blip>
          <a:srcRect b="0" l="0" r="0" t="5150"/>
          <a:stretch/>
        </p:blipFill>
        <p:spPr>
          <a:xfrm>
            <a:off x="2200275" y="810012"/>
            <a:ext cx="4743450" cy="3523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pic>
        <p:nvPicPr>
          <p:cNvPr id="157" name="Google Shape;157;p25"/>
          <p:cNvPicPr preferRelativeResize="0"/>
          <p:nvPr/>
        </p:nvPicPr>
        <p:blipFill rotWithShape="1">
          <a:blip r:embed="rId3">
            <a:alphaModFix/>
          </a:blip>
          <a:srcRect b="0" l="25616" r="25616" t="0"/>
          <a:stretch/>
        </p:blipFill>
        <p:spPr>
          <a:xfrm>
            <a:off x="5381625" y="0"/>
            <a:ext cx="3762373" cy="5143500"/>
          </a:xfrm>
          <a:prstGeom prst="rect">
            <a:avLst/>
          </a:prstGeom>
          <a:noFill/>
          <a:ln>
            <a:noFill/>
          </a:ln>
        </p:spPr>
      </p:pic>
      <p:sp>
        <p:nvSpPr>
          <p:cNvPr id="158" name="Google Shape;158;p25"/>
          <p:cNvSpPr/>
          <p:nvPr/>
        </p:nvSpPr>
        <p:spPr>
          <a:xfrm>
            <a:off x="1618575" y="1577400"/>
            <a:ext cx="3991800" cy="22644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
          <p:cNvSpPr txBox="1"/>
          <p:nvPr>
            <p:ph type="title"/>
          </p:nvPr>
        </p:nvSpPr>
        <p:spPr>
          <a:xfrm>
            <a:off x="5229288" y="342950"/>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OUR COMPANY</a:t>
            </a:r>
            <a:endParaRPr/>
          </a:p>
        </p:txBody>
      </p:sp>
      <p:sp>
        <p:nvSpPr>
          <p:cNvPr id="160" name="Google Shape;160;p25"/>
          <p:cNvSpPr/>
          <p:nvPr/>
        </p:nvSpPr>
        <p:spPr>
          <a:xfrm>
            <a:off x="0" y="1577400"/>
            <a:ext cx="362100" cy="19887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5"/>
          <p:cNvPicPr preferRelativeResize="0"/>
          <p:nvPr/>
        </p:nvPicPr>
        <p:blipFill>
          <a:blip r:embed="rId4">
            <a:alphaModFix/>
          </a:blip>
          <a:stretch>
            <a:fillRect/>
          </a:stretch>
        </p:blipFill>
        <p:spPr>
          <a:xfrm>
            <a:off x="2148728" y="2017300"/>
            <a:ext cx="2931484" cy="1384612"/>
          </a:xfrm>
          <a:prstGeom prst="rect">
            <a:avLst/>
          </a:prstGeom>
          <a:noFill/>
          <a:ln>
            <a:noFill/>
          </a:ln>
        </p:spPr>
      </p:pic>
      <p:pic>
        <p:nvPicPr>
          <p:cNvPr id="162" name="Google Shape;162;p25"/>
          <p:cNvPicPr preferRelativeResize="0"/>
          <p:nvPr/>
        </p:nvPicPr>
        <p:blipFill>
          <a:blip r:embed="rId5">
            <a:alphaModFix/>
          </a:blip>
          <a:stretch>
            <a:fillRect/>
          </a:stretch>
        </p:blipFill>
        <p:spPr>
          <a:xfrm>
            <a:off x="290200" y="178013"/>
            <a:ext cx="923629" cy="325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3">
            <a:alphaModFix/>
          </a:blip>
          <a:srcRect b="-5900" l="4210" r="-4210" t="5900"/>
          <a:stretch/>
        </p:blipFill>
        <p:spPr>
          <a:xfrm>
            <a:off x="-12" y="0"/>
            <a:ext cx="3762373" cy="5143500"/>
          </a:xfrm>
          <a:prstGeom prst="rect">
            <a:avLst/>
          </a:prstGeom>
          <a:noFill/>
          <a:ln>
            <a:noFill/>
          </a:ln>
        </p:spPr>
      </p:pic>
      <p:sp>
        <p:nvSpPr>
          <p:cNvPr id="168" name="Google Shape;168;p26"/>
          <p:cNvSpPr/>
          <p:nvPr/>
        </p:nvSpPr>
        <p:spPr>
          <a:xfrm>
            <a:off x="3340025" y="1233075"/>
            <a:ext cx="4055700" cy="22521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txBox="1"/>
          <p:nvPr>
            <p:ph idx="1" type="subTitle"/>
          </p:nvPr>
        </p:nvSpPr>
        <p:spPr>
          <a:xfrm flipH="1">
            <a:off x="4020300" y="3591875"/>
            <a:ext cx="4761600" cy="117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100">
                <a:solidFill>
                  <a:srgbClr val="222222"/>
                </a:solidFill>
                <a:highlight>
                  <a:srgbClr val="FFFFFF"/>
                </a:highlight>
                <a:latin typeface="Arial"/>
                <a:ea typeface="Arial"/>
                <a:cs typeface="Arial"/>
                <a:sym typeface="Arial"/>
              </a:rPr>
              <a:t>Dr. Koushlendra Kumar Singh</a:t>
            </a:r>
            <a:endParaRPr sz="11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s" sz="1100">
                <a:solidFill>
                  <a:srgbClr val="222222"/>
                </a:solidFill>
                <a:highlight>
                  <a:srgbClr val="FFFFFF"/>
                </a:highlight>
                <a:latin typeface="Arial"/>
                <a:ea typeface="Arial"/>
                <a:cs typeface="Arial"/>
                <a:sym typeface="Arial"/>
              </a:rPr>
              <a:t>Assistant Professor</a:t>
            </a:r>
            <a:endParaRPr sz="11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s" sz="1100">
                <a:solidFill>
                  <a:srgbClr val="222222"/>
                </a:solidFill>
                <a:highlight>
                  <a:srgbClr val="FFFFFF"/>
                </a:highlight>
                <a:latin typeface="Arial"/>
                <a:ea typeface="Arial"/>
                <a:cs typeface="Arial"/>
                <a:sym typeface="Arial"/>
              </a:rPr>
              <a:t>Department of Computer Science and Engineering, </a:t>
            </a:r>
            <a:endParaRPr sz="1100">
              <a:solidFill>
                <a:srgbClr val="222222"/>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rPr lang="es" sz="1100">
                <a:solidFill>
                  <a:srgbClr val="500050"/>
                </a:solidFill>
                <a:latin typeface="Arial"/>
                <a:ea typeface="Arial"/>
                <a:cs typeface="Arial"/>
                <a:sym typeface="Arial"/>
              </a:rPr>
              <a:t>National Institute of Technology Jamshedpur, Jharkhand</a:t>
            </a:r>
            <a:endParaRPr sz="1100">
              <a:solidFill>
                <a:srgbClr val="500050"/>
              </a:solidFill>
              <a:latin typeface="Arial"/>
              <a:ea typeface="Arial"/>
              <a:cs typeface="Arial"/>
              <a:sym typeface="Arial"/>
            </a:endParaRPr>
          </a:p>
          <a:p>
            <a:pPr indent="0" lvl="0" marL="0" rtl="0" algn="l">
              <a:spcBef>
                <a:spcPts val="0"/>
              </a:spcBef>
              <a:spcAft>
                <a:spcPts val="0"/>
              </a:spcAft>
              <a:buNone/>
            </a:pPr>
            <a:r>
              <a:rPr lang="es" sz="1100">
                <a:solidFill>
                  <a:srgbClr val="222222"/>
                </a:solidFill>
                <a:highlight>
                  <a:srgbClr val="FFFFFF"/>
                </a:highlight>
                <a:latin typeface="Arial"/>
                <a:ea typeface="Arial"/>
                <a:cs typeface="Arial"/>
                <a:sym typeface="Arial"/>
              </a:rPr>
              <a:t>(An Institute of National Importance, Established by GoI)</a:t>
            </a:r>
            <a:endParaRPr sz="1100"/>
          </a:p>
        </p:txBody>
      </p:sp>
      <p:sp>
        <p:nvSpPr>
          <p:cNvPr id="170" name="Google Shape;170;p26"/>
          <p:cNvSpPr txBox="1"/>
          <p:nvPr>
            <p:ph type="title"/>
          </p:nvPr>
        </p:nvSpPr>
        <p:spPr>
          <a:xfrm>
            <a:off x="-243712" y="603075"/>
            <a:ext cx="3498000" cy="896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Project Mentor</a:t>
            </a:r>
            <a:endParaRPr/>
          </a:p>
        </p:txBody>
      </p:sp>
      <p:sp>
        <p:nvSpPr>
          <p:cNvPr id="171" name="Google Shape;171;p26"/>
          <p:cNvSpPr/>
          <p:nvPr/>
        </p:nvSpPr>
        <p:spPr>
          <a:xfrm>
            <a:off x="8781900" y="1395300"/>
            <a:ext cx="362100" cy="20898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6"/>
          <p:cNvPicPr preferRelativeResize="0"/>
          <p:nvPr/>
        </p:nvPicPr>
        <p:blipFill>
          <a:blip r:embed="rId4">
            <a:alphaModFix/>
          </a:blip>
          <a:stretch>
            <a:fillRect/>
          </a:stretch>
        </p:blipFill>
        <p:spPr>
          <a:xfrm>
            <a:off x="4507775" y="1233075"/>
            <a:ext cx="1720192" cy="2252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6" name="Shape 176"/>
        <p:cNvGrpSpPr/>
        <p:nvPr/>
      </p:nvGrpSpPr>
      <p:grpSpPr>
        <a:xfrm>
          <a:off x="0" y="0"/>
          <a:ext cx="0" cy="0"/>
          <a:chOff x="0" y="0"/>
          <a:chExt cx="0" cy="0"/>
        </a:xfrm>
      </p:grpSpPr>
      <p:pic>
        <p:nvPicPr>
          <p:cNvPr id="177" name="Google Shape;177;p27"/>
          <p:cNvPicPr preferRelativeResize="0"/>
          <p:nvPr/>
        </p:nvPicPr>
        <p:blipFill>
          <a:blip r:embed="rId3">
            <a:alphaModFix/>
          </a:blip>
          <a:stretch>
            <a:fillRect/>
          </a:stretch>
        </p:blipFill>
        <p:spPr>
          <a:xfrm>
            <a:off x="243075" y="578675"/>
            <a:ext cx="4851601" cy="3234401"/>
          </a:xfrm>
          <a:prstGeom prst="rect">
            <a:avLst/>
          </a:prstGeom>
          <a:noFill/>
          <a:ln>
            <a:noFill/>
          </a:ln>
        </p:spPr>
      </p:pic>
      <p:sp>
        <p:nvSpPr>
          <p:cNvPr id="178" name="Google Shape;178;p27"/>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ABOUT THE PROJECT</a:t>
            </a:r>
            <a:endParaRPr sz="2800">
              <a:solidFill>
                <a:schemeClr val="lt1"/>
              </a:solidFill>
            </a:endParaRPr>
          </a:p>
        </p:txBody>
      </p:sp>
      <p:sp>
        <p:nvSpPr>
          <p:cNvPr id="180" name="Google Shape;180;p2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highlight>
                  <a:schemeClr val="lt1"/>
                </a:highlight>
                <a:latin typeface="Arial"/>
                <a:ea typeface="Arial"/>
                <a:cs typeface="Arial"/>
                <a:sym typeface="Arial"/>
              </a:rPr>
              <a:t>During our project we built the Online courses teach students how to manage their time better since the student bears the responsibility of engaging with the course instead of simply showing up to class on an assigned day and time.</a:t>
            </a:r>
            <a:endParaRPr>
              <a:highlight>
                <a:schemeClr val="lt1"/>
              </a:highlight>
              <a:latin typeface="Catamaran"/>
              <a:ea typeface="Catamaran"/>
              <a:cs typeface="Catamaran"/>
              <a:sym typeface="Catamaran"/>
            </a:endParaRPr>
          </a:p>
        </p:txBody>
      </p:sp>
      <p:sp>
        <p:nvSpPr>
          <p:cNvPr id="181" name="Google Shape;181;p27"/>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7"/>
          <p:cNvPicPr preferRelativeResize="0"/>
          <p:nvPr/>
        </p:nvPicPr>
        <p:blipFill>
          <a:blip r:embed="rId4">
            <a:alphaModFix/>
          </a:blip>
          <a:stretch>
            <a:fillRect/>
          </a:stretch>
        </p:blipFill>
        <p:spPr>
          <a:xfrm>
            <a:off x="7858275" y="178013"/>
            <a:ext cx="923629" cy="32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p:nvPr/>
        </p:nvSpPr>
        <p:spPr>
          <a:xfrm>
            <a:off x="5334000" y="533400"/>
            <a:ext cx="352500" cy="9543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p:nvPr/>
        </p:nvSpPr>
        <p:spPr>
          <a:xfrm>
            <a:off x="2400300" y="533400"/>
            <a:ext cx="352500" cy="9543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8"/>
          <p:cNvSpPr/>
          <p:nvPr/>
        </p:nvSpPr>
        <p:spPr>
          <a:xfrm>
            <a:off x="3889388" y="3657600"/>
            <a:ext cx="352500" cy="9543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942975" y="3657600"/>
            <a:ext cx="352500" cy="954300"/>
          </a:xfrm>
          <a:prstGeom prst="rect">
            <a:avLst/>
          </a:prstGeom>
          <a:solidFill>
            <a:srgbClr val="CFC3AC">
              <a:alpha val="58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 name="Google Shape;191;p28"/>
          <p:cNvCxnSpPr/>
          <p:nvPr/>
        </p:nvCxnSpPr>
        <p:spPr>
          <a:xfrm rot="10800000">
            <a:off x="2511450" y="533400"/>
            <a:ext cx="0" cy="2095500"/>
          </a:xfrm>
          <a:prstGeom prst="straightConnector1">
            <a:avLst/>
          </a:prstGeom>
          <a:noFill/>
          <a:ln cap="flat" cmpd="sng" w="19050">
            <a:solidFill>
              <a:schemeClr val="accent1"/>
            </a:solidFill>
            <a:prstDash val="solid"/>
            <a:round/>
            <a:headEnd len="med" w="med" type="none"/>
            <a:tailEnd len="med" w="med" type="none"/>
          </a:ln>
        </p:spPr>
      </p:cxnSp>
      <p:cxnSp>
        <p:nvCxnSpPr>
          <p:cNvPr id="192" name="Google Shape;192;p28"/>
          <p:cNvCxnSpPr/>
          <p:nvPr/>
        </p:nvCxnSpPr>
        <p:spPr>
          <a:xfrm rot="10800000">
            <a:off x="5426100" y="533400"/>
            <a:ext cx="0" cy="2095500"/>
          </a:xfrm>
          <a:prstGeom prst="straightConnector1">
            <a:avLst/>
          </a:prstGeom>
          <a:noFill/>
          <a:ln cap="flat" cmpd="sng" w="19050">
            <a:solidFill>
              <a:schemeClr val="accent1"/>
            </a:solidFill>
            <a:prstDash val="solid"/>
            <a:round/>
            <a:headEnd len="med" w="med" type="none"/>
            <a:tailEnd len="med" w="med" type="none"/>
          </a:ln>
        </p:spPr>
      </p:cxnSp>
      <p:sp>
        <p:nvSpPr>
          <p:cNvPr id="193" name="Google Shape;193;p28"/>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TIMELINE</a:t>
            </a:r>
            <a:endParaRPr/>
          </a:p>
        </p:txBody>
      </p:sp>
      <p:sp>
        <p:nvSpPr>
          <p:cNvPr id="194" name="Google Shape;194;p28"/>
          <p:cNvSpPr txBox="1"/>
          <p:nvPr/>
        </p:nvSpPr>
        <p:spPr>
          <a:xfrm>
            <a:off x="2505150" y="705225"/>
            <a:ext cx="1851600" cy="67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200">
                <a:solidFill>
                  <a:schemeClr val="dk1"/>
                </a:solidFill>
                <a:latin typeface="Catamaran Light"/>
                <a:ea typeface="Catamaran Light"/>
                <a:cs typeface="Catamaran Light"/>
                <a:sym typeface="Catamaran Light"/>
              </a:rPr>
              <a:t>Designing and </a:t>
            </a:r>
            <a:r>
              <a:rPr lang="es" sz="1200">
                <a:solidFill>
                  <a:schemeClr val="dk1"/>
                </a:solidFill>
                <a:latin typeface="Catamaran Light"/>
                <a:ea typeface="Catamaran Light"/>
                <a:cs typeface="Catamaran Light"/>
                <a:sym typeface="Catamaran Light"/>
              </a:rPr>
              <a:t>Implementation</a:t>
            </a:r>
            <a:endParaRPr sz="1200">
              <a:solidFill>
                <a:schemeClr val="dk1"/>
              </a:solidFill>
              <a:latin typeface="Catamaran Light"/>
              <a:ea typeface="Catamaran Light"/>
              <a:cs typeface="Catamaran Light"/>
              <a:sym typeface="Catamaran Light"/>
            </a:endParaRPr>
          </a:p>
        </p:txBody>
      </p:sp>
      <p:sp>
        <p:nvSpPr>
          <p:cNvPr id="195" name="Google Shape;195;p28"/>
          <p:cNvSpPr txBox="1"/>
          <p:nvPr/>
        </p:nvSpPr>
        <p:spPr>
          <a:xfrm>
            <a:off x="2486100" y="405075"/>
            <a:ext cx="1133400" cy="4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dk1"/>
                </a:solidFill>
                <a:latin typeface="Livvic"/>
                <a:ea typeface="Livvic"/>
                <a:cs typeface="Livvic"/>
                <a:sym typeface="Livvic"/>
              </a:rPr>
              <a:t>DAY 13</a:t>
            </a:r>
            <a:endParaRPr b="1" sz="1800">
              <a:solidFill>
                <a:schemeClr val="dk1"/>
              </a:solidFill>
              <a:latin typeface="Livvic"/>
              <a:ea typeface="Livvic"/>
              <a:cs typeface="Livvic"/>
              <a:sym typeface="Livvic"/>
            </a:endParaRPr>
          </a:p>
        </p:txBody>
      </p:sp>
      <p:sp>
        <p:nvSpPr>
          <p:cNvPr id="196" name="Google Shape;196;p28"/>
          <p:cNvSpPr txBox="1"/>
          <p:nvPr/>
        </p:nvSpPr>
        <p:spPr>
          <a:xfrm>
            <a:off x="5419800" y="705225"/>
            <a:ext cx="1851600" cy="679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200">
                <a:solidFill>
                  <a:schemeClr val="dk1"/>
                </a:solidFill>
                <a:latin typeface="Catamaran Light"/>
                <a:ea typeface="Catamaran Light"/>
                <a:cs typeface="Catamaran Light"/>
                <a:sym typeface="Catamaran Light"/>
              </a:rPr>
              <a:t>Final Project with Few Improvement </a:t>
            </a:r>
            <a:endParaRPr sz="1200">
              <a:solidFill>
                <a:schemeClr val="dk1"/>
              </a:solidFill>
              <a:latin typeface="Catamaran Light"/>
              <a:ea typeface="Catamaran Light"/>
              <a:cs typeface="Catamaran Light"/>
              <a:sym typeface="Catamaran Light"/>
            </a:endParaRPr>
          </a:p>
        </p:txBody>
      </p:sp>
      <p:sp>
        <p:nvSpPr>
          <p:cNvPr id="197" name="Google Shape;197;p28"/>
          <p:cNvSpPr txBox="1"/>
          <p:nvPr/>
        </p:nvSpPr>
        <p:spPr>
          <a:xfrm>
            <a:off x="5400750" y="405075"/>
            <a:ext cx="1133400" cy="44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dk1"/>
                </a:solidFill>
                <a:latin typeface="Livvic"/>
                <a:ea typeface="Livvic"/>
                <a:cs typeface="Livvic"/>
                <a:sym typeface="Livvic"/>
              </a:rPr>
              <a:t>DAY 59</a:t>
            </a:r>
            <a:endParaRPr b="1" sz="1800">
              <a:solidFill>
                <a:schemeClr val="dk1"/>
              </a:solidFill>
              <a:latin typeface="Livvic"/>
              <a:ea typeface="Livvic"/>
              <a:cs typeface="Livvic"/>
              <a:sym typeface="Livvic"/>
            </a:endParaRPr>
          </a:p>
        </p:txBody>
      </p:sp>
      <p:cxnSp>
        <p:nvCxnSpPr>
          <p:cNvPr id="198" name="Google Shape;198;p28"/>
          <p:cNvCxnSpPr/>
          <p:nvPr/>
        </p:nvCxnSpPr>
        <p:spPr>
          <a:xfrm rot="10800000">
            <a:off x="3987825"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199" name="Google Shape;199;p28"/>
          <p:cNvSpPr txBox="1"/>
          <p:nvPr/>
        </p:nvSpPr>
        <p:spPr>
          <a:xfrm>
            <a:off x="4019625" y="4191640"/>
            <a:ext cx="18516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200">
                <a:solidFill>
                  <a:schemeClr val="dk1"/>
                </a:solidFill>
                <a:latin typeface="Catamaran Light"/>
                <a:ea typeface="Catamaran Light"/>
                <a:cs typeface="Catamaran Light"/>
                <a:sym typeface="Catamaran Light"/>
              </a:rPr>
              <a:t>Project R</a:t>
            </a:r>
            <a:r>
              <a:rPr lang="es" sz="1200">
                <a:solidFill>
                  <a:schemeClr val="dk1"/>
                </a:solidFill>
                <a:latin typeface="Catamaran Light"/>
                <a:ea typeface="Catamaran Light"/>
                <a:cs typeface="Catamaran Light"/>
                <a:sym typeface="Catamaran Light"/>
              </a:rPr>
              <a:t>eview</a:t>
            </a:r>
            <a:r>
              <a:rPr lang="es" sz="1200">
                <a:solidFill>
                  <a:schemeClr val="dk1"/>
                </a:solidFill>
                <a:latin typeface="Catamaran Light"/>
                <a:ea typeface="Catamaran Light"/>
                <a:cs typeface="Catamaran Light"/>
                <a:sym typeface="Catamaran Light"/>
              </a:rPr>
              <a:t> and Bug Fixing </a:t>
            </a:r>
            <a:endParaRPr sz="1200">
              <a:solidFill>
                <a:schemeClr val="dk1"/>
              </a:solidFill>
              <a:latin typeface="Catamaran Light"/>
              <a:ea typeface="Catamaran Light"/>
              <a:cs typeface="Catamaran Light"/>
              <a:sym typeface="Catamaran Light"/>
            </a:endParaRPr>
          </a:p>
        </p:txBody>
      </p:sp>
      <p:sp>
        <p:nvSpPr>
          <p:cNvPr id="200" name="Google Shape;200;p28"/>
          <p:cNvSpPr txBox="1"/>
          <p:nvPr/>
        </p:nvSpPr>
        <p:spPr>
          <a:xfrm>
            <a:off x="4000575" y="3894953"/>
            <a:ext cx="11334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dk1"/>
                </a:solidFill>
                <a:latin typeface="Livvic"/>
                <a:ea typeface="Livvic"/>
                <a:cs typeface="Livvic"/>
                <a:sym typeface="Livvic"/>
              </a:rPr>
              <a:t>DAY 39</a:t>
            </a:r>
            <a:endParaRPr b="1" sz="1800">
              <a:solidFill>
                <a:schemeClr val="dk1"/>
              </a:solidFill>
              <a:latin typeface="Livvic"/>
              <a:ea typeface="Livvic"/>
              <a:cs typeface="Livvic"/>
              <a:sym typeface="Livvic"/>
            </a:endParaRPr>
          </a:p>
        </p:txBody>
      </p:sp>
      <p:cxnSp>
        <p:nvCxnSpPr>
          <p:cNvPr id="201" name="Google Shape;201;p28"/>
          <p:cNvCxnSpPr/>
          <p:nvPr/>
        </p:nvCxnSpPr>
        <p:spPr>
          <a:xfrm rot="10800000">
            <a:off x="1044600" y="2581800"/>
            <a:ext cx="0" cy="2028300"/>
          </a:xfrm>
          <a:prstGeom prst="straightConnector1">
            <a:avLst/>
          </a:prstGeom>
          <a:noFill/>
          <a:ln cap="flat" cmpd="sng" w="19050">
            <a:solidFill>
              <a:schemeClr val="accent1"/>
            </a:solidFill>
            <a:prstDash val="solid"/>
            <a:round/>
            <a:headEnd len="med" w="med" type="none"/>
            <a:tailEnd len="med" w="med" type="none"/>
          </a:ln>
        </p:spPr>
      </p:cxnSp>
      <p:sp>
        <p:nvSpPr>
          <p:cNvPr id="202" name="Google Shape;202;p28"/>
          <p:cNvSpPr txBox="1"/>
          <p:nvPr/>
        </p:nvSpPr>
        <p:spPr>
          <a:xfrm>
            <a:off x="1047825" y="4191640"/>
            <a:ext cx="1851600" cy="64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sz="1200">
                <a:solidFill>
                  <a:schemeClr val="dk1"/>
                </a:solidFill>
                <a:latin typeface="Catamaran Light"/>
                <a:ea typeface="Catamaran Light"/>
                <a:cs typeface="Catamaran Light"/>
                <a:sym typeface="Catamaran Light"/>
              </a:rPr>
              <a:t>Learning &amp; </a:t>
            </a:r>
            <a:r>
              <a:rPr lang="es" sz="1200">
                <a:solidFill>
                  <a:schemeClr val="dk1"/>
                </a:solidFill>
                <a:latin typeface="Catamaran Light"/>
                <a:ea typeface="Catamaran Light"/>
                <a:cs typeface="Catamaran Light"/>
                <a:sym typeface="Catamaran Light"/>
              </a:rPr>
              <a:t>Understanding</a:t>
            </a:r>
            <a:r>
              <a:rPr lang="es" sz="1200">
                <a:solidFill>
                  <a:schemeClr val="dk1"/>
                </a:solidFill>
                <a:latin typeface="Catamaran Light"/>
                <a:ea typeface="Catamaran Light"/>
                <a:cs typeface="Catamaran Light"/>
                <a:sym typeface="Catamaran Light"/>
              </a:rPr>
              <a:t> the Project</a:t>
            </a:r>
            <a:endParaRPr sz="1200">
              <a:solidFill>
                <a:schemeClr val="dk1"/>
              </a:solidFill>
              <a:latin typeface="Catamaran Light"/>
              <a:ea typeface="Catamaran Light"/>
              <a:cs typeface="Catamaran Light"/>
              <a:sym typeface="Catamaran Light"/>
            </a:endParaRPr>
          </a:p>
        </p:txBody>
      </p:sp>
      <p:sp>
        <p:nvSpPr>
          <p:cNvPr id="203" name="Google Shape;203;p28"/>
          <p:cNvSpPr txBox="1"/>
          <p:nvPr/>
        </p:nvSpPr>
        <p:spPr>
          <a:xfrm>
            <a:off x="1028775" y="3894953"/>
            <a:ext cx="1133400" cy="4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1800">
                <a:solidFill>
                  <a:schemeClr val="dk1"/>
                </a:solidFill>
                <a:latin typeface="Livvic"/>
                <a:ea typeface="Livvic"/>
                <a:cs typeface="Livvic"/>
                <a:sym typeface="Livvic"/>
              </a:rPr>
              <a:t>DAY 1</a:t>
            </a:r>
            <a:endParaRPr b="1" sz="1800">
              <a:solidFill>
                <a:schemeClr val="dk1"/>
              </a:solidFill>
              <a:latin typeface="Livvic"/>
              <a:ea typeface="Livvic"/>
              <a:cs typeface="Livvic"/>
              <a:sym typeface="Livvic"/>
            </a:endParaRPr>
          </a:p>
        </p:txBody>
      </p:sp>
      <p:pic>
        <p:nvPicPr>
          <p:cNvPr id="204" name="Google Shape;204;p28"/>
          <p:cNvPicPr preferRelativeResize="0"/>
          <p:nvPr/>
        </p:nvPicPr>
        <p:blipFill>
          <a:blip r:embed="rId3">
            <a:alphaModFix/>
          </a:blip>
          <a:stretch>
            <a:fillRect/>
          </a:stretch>
        </p:blipFill>
        <p:spPr>
          <a:xfrm>
            <a:off x="228750" y="168488"/>
            <a:ext cx="923629" cy="325725"/>
          </a:xfrm>
          <a:prstGeom prst="rect">
            <a:avLst/>
          </a:prstGeom>
          <a:noFill/>
          <a:ln>
            <a:noFill/>
          </a:ln>
        </p:spPr>
      </p:pic>
      <p:grpSp>
        <p:nvGrpSpPr>
          <p:cNvPr id="205" name="Google Shape;205;p28"/>
          <p:cNvGrpSpPr/>
          <p:nvPr/>
        </p:nvGrpSpPr>
        <p:grpSpPr>
          <a:xfrm>
            <a:off x="942975" y="2460601"/>
            <a:ext cx="6001362" cy="222300"/>
            <a:chOff x="1464850" y="436376"/>
            <a:chExt cx="6001362" cy="222300"/>
          </a:xfrm>
        </p:grpSpPr>
        <p:sp>
          <p:nvSpPr>
            <p:cNvPr id="206" name="Google Shape;206;p28"/>
            <p:cNvSpPr/>
            <p:nvPr/>
          </p:nvSpPr>
          <p:spPr>
            <a:xfrm>
              <a:off x="1464850"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4410215"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p:nvPr/>
          </p:nvSpPr>
          <p:spPr>
            <a:xfrm>
              <a:off x="7243912"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8"/>
            <p:cNvSpPr/>
            <p:nvPr/>
          </p:nvSpPr>
          <p:spPr>
            <a:xfrm>
              <a:off x="2920366"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5831847" y="436376"/>
              <a:ext cx="222300" cy="2223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 name="Google Shape;211;p28"/>
            <p:cNvCxnSpPr/>
            <p:nvPr/>
          </p:nvCxnSpPr>
          <p:spPr>
            <a:xfrm>
              <a:off x="1798637"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212" name="Google Shape;212;p28"/>
            <p:cNvCxnSpPr/>
            <p:nvPr/>
          </p:nvCxnSpPr>
          <p:spPr>
            <a:xfrm>
              <a:off x="3276248"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213" name="Google Shape;213;p28"/>
            <p:cNvCxnSpPr/>
            <p:nvPr/>
          </p:nvCxnSpPr>
          <p:spPr>
            <a:xfrm>
              <a:off x="4753898" y="547513"/>
              <a:ext cx="988200" cy="0"/>
            </a:xfrm>
            <a:prstGeom prst="straightConnector1">
              <a:avLst/>
            </a:prstGeom>
            <a:noFill/>
            <a:ln cap="flat" cmpd="sng" w="19050">
              <a:solidFill>
                <a:schemeClr val="dk1"/>
              </a:solidFill>
              <a:prstDash val="solid"/>
              <a:round/>
              <a:headEnd len="med" w="med" type="none"/>
              <a:tailEnd len="med" w="med" type="none"/>
            </a:ln>
          </p:spPr>
        </p:cxnSp>
        <p:cxnSp>
          <p:nvCxnSpPr>
            <p:cNvPr id="214" name="Google Shape;214;p28"/>
            <p:cNvCxnSpPr/>
            <p:nvPr/>
          </p:nvCxnSpPr>
          <p:spPr>
            <a:xfrm>
              <a:off x="6143961" y="547513"/>
              <a:ext cx="988200" cy="0"/>
            </a:xfrm>
            <a:prstGeom prst="straightConnector1">
              <a:avLst/>
            </a:prstGeom>
            <a:noFill/>
            <a:ln cap="flat" cmpd="sng" w="19050">
              <a:solidFill>
                <a:schemeClr val="dk1"/>
              </a:solidFill>
              <a:prstDash val="solid"/>
              <a:round/>
              <a:headEnd len="med" w="med" type="none"/>
              <a:tailEnd len="med" w="med"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8" name="Shape 218"/>
        <p:cNvGrpSpPr/>
        <p:nvPr/>
      </p:nvGrpSpPr>
      <p:grpSpPr>
        <a:xfrm>
          <a:off x="0" y="0"/>
          <a:ext cx="0" cy="0"/>
          <a:chOff x="0" y="0"/>
          <a:chExt cx="0" cy="0"/>
        </a:xfrm>
      </p:grpSpPr>
      <p:pic>
        <p:nvPicPr>
          <p:cNvPr id="219" name="Google Shape;219;p29"/>
          <p:cNvPicPr preferRelativeResize="0"/>
          <p:nvPr/>
        </p:nvPicPr>
        <p:blipFill>
          <a:blip r:embed="rId3">
            <a:alphaModFix/>
          </a:blip>
          <a:stretch>
            <a:fillRect/>
          </a:stretch>
        </p:blipFill>
        <p:spPr>
          <a:xfrm>
            <a:off x="7858275" y="178013"/>
            <a:ext cx="923629" cy="325725"/>
          </a:xfrm>
          <a:prstGeom prst="rect">
            <a:avLst/>
          </a:prstGeom>
          <a:noFill/>
          <a:ln>
            <a:noFill/>
          </a:ln>
        </p:spPr>
      </p:pic>
      <p:sp>
        <p:nvSpPr>
          <p:cNvPr id="220" name="Google Shape;220;p29"/>
          <p:cNvSpPr txBox="1"/>
          <p:nvPr/>
        </p:nvSpPr>
        <p:spPr>
          <a:xfrm>
            <a:off x="3846950" y="1644125"/>
            <a:ext cx="3000000" cy="58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t/>
            </a:r>
            <a:endParaRPr sz="2600"/>
          </a:p>
        </p:txBody>
      </p:sp>
      <p:pic>
        <p:nvPicPr>
          <p:cNvPr id="221" name="Google Shape;221;p29"/>
          <p:cNvPicPr preferRelativeResize="0"/>
          <p:nvPr/>
        </p:nvPicPr>
        <p:blipFill rotWithShape="1">
          <a:blip r:embed="rId4">
            <a:alphaModFix/>
          </a:blip>
          <a:srcRect b="0" l="0" r="0" t="22305"/>
          <a:stretch/>
        </p:blipFill>
        <p:spPr>
          <a:xfrm>
            <a:off x="383625" y="1644126"/>
            <a:ext cx="4857575" cy="1744425"/>
          </a:xfrm>
          <a:prstGeom prst="rect">
            <a:avLst/>
          </a:prstGeom>
          <a:noFill/>
          <a:ln>
            <a:noFill/>
          </a:ln>
        </p:spPr>
      </p:pic>
      <p:sp>
        <p:nvSpPr>
          <p:cNvPr id="222" name="Google Shape;222;p29"/>
          <p:cNvSpPr txBox="1"/>
          <p:nvPr/>
        </p:nvSpPr>
        <p:spPr>
          <a:xfrm>
            <a:off x="3252950" y="3981700"/>
            <a:ext cx="2136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p>
        </p:txBody>
      </p:sp>
      <p:sp>
        <p:nvSpPr>
          <p:cNvPr id="223" name="Google Shape;223;p29"/>
          <p:cNvSpPr/>
          <p:nvPr/>
        </p:nvSpPr>
        <p:spPr>
          <a:xfrm rot="-5400000">
            <a:off x="6349650" y="643825"/>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txBox="1"/>
          <p:nvPr>
            <p:ph type="ctrTitle"/>
          </p:nvPr>
        </p:nvSpPr>
        <p:spPr>
          <a:xfrm>
            <a:off x="5326350" y="1829113"/>
            <a:ext cx="2888100" cy="733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A Comparison</a:t>
            </a:r>
            <a:endParaRPr sz="2800">
              <a:solidFill>
                <a:schemeClr val="lt1"/>
              </a:solidFill>
            </a:endParaRPr>
          </a:p>
        </p:txBody>
      </p:sp>
      <p:sp>
        <p:nvSpPr>
          <p:cNvPr id="225" name="Google Shape;225;p29"/>
          <p:cNvSpPr txBox="1"/>
          <p:nvPr>
            <p:ph idx="1" type="subTitle"/>
          </p:nvPr>
        </p:nvSpPr>
        <p:spPr>
          <a:xfrm>
            <a:off x="3252950" y="788350"/>
            <a:ext cx="722700" cy="39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s">
                <a:highlight>
                  <a:schemeClr val="lt1"/>
                </a:highlight>
                <a:latin typeface="Arial"/>
                <a:ea typeface="Arial"/>
                <a:cs typeface="Arial"/>
                <a:sym typeface="Arial"/>
              </a:rPr>
              <a:t>Now</a:t>
            </a:r>
            <a:endParaRPr b="1">
              <a:highlight>
                <a:schemeClr val="lt1"/>
              </a:highlight>
              <a:latin typeface="Catamaran"/>
              <a:ea typeface="Catamaran"/>
              <a:cs typeface="Catamaran"/>
              <a:sym typeface="Catamaran"/>
            </a:endParaRPr>
          </a:p>
          <a:p>
            <a:pPr indent="0" lvl="0" marL="0" rtl="0" algn="just">
              <a:spcBef>
                <a:spcPts val="0"/>
              </a:spcBef>
              <a:spcAft>
                <a:spcPts val="0"/>
              </a:spcAft>
              <a:buNone/>
            </a:pPr>
            <a:r>
              <a:t/>
            </a:r>
            <a:endParaRPr>
              <a:highlight>
                <a:schemeClr val="lt1"/>
              </a:highlight>
              <a:latin typeface="Arial"/>
              <a:ea typeface="Arial"/>
              <a:cs typeface="Arial"/>
              <a:sym typeface="Arial"/>
            </a:endParaRPr>
          </a:p>
        </p:txBody>
      </p:sp>
      <p:sp>
        <p:nvSpPr>
          <p:cNvPr id="226" name="Google Shape;226;p29"/>
          <p:cNvSpPr/>
          <p:nvPr/>
        </p:nvSpPr>
        <p:spPr>
          <a:xfrm rot="-5400000">
            <a:off x="-216450" y="1883575"/>
            <a:ext cx="1057500" cy="6246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9"/>
          <p:cNvSpPr txBox="1"/>
          <p:nvPr/>
        </p:nvSpPr>
        <p:spPr>
          <a:xfrm>
            <a:off x="658800" y="803200"/>
            <a:ext cx="6318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s" sz="1200">
                <a:solidFill>
                  <a:schemeClr val="dk1"/>
                </a:solidFill>
                <a:highlight>
                  <a:schemeClr val="lt1"/>
                </a:highlight>
              </a:rPr>
              <a:t>Back</a:t>
            </a:r>
            <a:endParaRPr b="1" sz="1200">
              <a:solidFill>
                <a:schemeClr val="dk1"/>
              </a:solidFill>
              <a:highlight>
                <a:schemeClr val="lt1"/>
              </a:highlight>
              <a:latin typeface="Catamaran"/>
              <a:ea typeface="Catamaran"/>
              <a:cs typeface="Catamaran"/>
              <a:sym typeface="Catamar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WE ARE WORKING ON</a:t>
            </a:r>
            <a:endParaRPr/>
          </a:p>
        </p:txBody>
      </p:sp>
      <p:sp>
        <p:nvSpPr>
          <p:cNvPr id="233" name="Google Shape;233;p30"/>
          <p:cNvSpPr/>
          <p:nvPr/>
        </p:nvSpPr>
        <p:spPr>
          <a:xfrm>
            <a:off x="0" y="0"/>
            <a:ext cx="3607500" cy="1880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3607500" y="-11250"/>
            <a:ext cx="3492600" cy="1725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0" y="1700400"/>
            <a:ext cx="3607500" cy="1486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3607498" y="17004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txBox="1"/>
          <p:nvPr>
            <p:ph idx="1" type="subTitle"/>
          </p:nvPr>
        </p:nvSpPr>
        <p:spPr>
          <a:xfrm>
            <a:off x="679284" y="1174041"/>
            <a:ext cx="2480700" cy="5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Stage 1</a:t>
            </a:r>
            <a:endParaRPr/>
          </a:p>
        </p:txBody>
      </p:sp>
      <p:sp>
        <p:nvSpPr>
          <p:cNvPr id="238" name="Google Shape;238;p30"/>
          <p:cNvSpPr txBox="1"/>
          <p:nvPr>
            <p:ph idx="3" type="subTitle"/>
          </p:nvPr>
        </p:nvSpPr>
        <p:spPr>
          <a:xfrm>
            <a:off x="4292114" y="1174041"/>
            <a:ext cx="25860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Stage 2</a:t>
            </a:r>
            <a:endParaRPr>
              <a:solidFill>
                <a:schemeClr val="lt1"/>
              </a:solidFill>
            </a:endParaRPr>
          </a:p>
        </p:txBody>
      </p:sp>
      <p:sp>
        <p:nvSpPr>
          <p:cNvPr id="239" name="Google Shape;239;p30"/>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0" name="Google Shape;240;p30"/>
          <p:cNvSpPr txBox="1"/>
          <p:nvPr>
            <p:ph idx="2" type="ctrTitle"/>
          </p:nvPr>
        </p:nvSpPr>
        <p:spPr>
          <a:xfrm>
            <a:off x="4180201" y="617700"/>
            <a:ext cx="26979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Develop</a:t>
            </a:r>
            <a:endParaRPr>
              <a:solidFill>
                <a:schemeClr val="lt1"/>
              </a:solidFill>
            </a:endParaRPr>
          </a:p>
        </p:txBody>
      </p:sp>
      <p:sp>
        <p:nvSpPr>
          <p:cNvPr id="241" name="Google Shape;241;p30"/>
          <p:cNvSpPr txBox="1"/>
          <p:nvPr>
            <p:ph idx="4" type="ctrTitle"/>
          </p:nvPr>
        </p:nvSpPr>
        <p:spPr>
          <a:xfrm>
            <a:off x="484008" y="2121452"/>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Classroom</a:t>
            </a:r>
            <a:endParaRPr>
              <a:solidFill>
                <a:schemeClr val="lt1"/>
              </a:solidFill>
            </a:endParaRPr>
          </a:p>
        </p:txBody>
      </p:sp>
      <p:sp>
        <p:nvSpPr>
          <p:cNvPr id="242" name="Google Shape;242;p30"/>
          <p:cNvSpPr txBox="1"/>
          <p:nvPr>
            <p:ph type="ctrTitle"/>
          </p:nvPr>
        </p:nvSpPr>
        <p:spPr>
          <a:xfrm>
            <a:off x="573675" y="617700"/>
            <a:ext cx="28713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Design</a:t>
            </a:r>
            <a:endParaRPr>
              <a:solidFill>
                <a:schemeClr val="dk1"/>
              </a:solidFill>
            </a:endParaRPr>
          </a:p>
        </p:txBody>
      </p:sp>
      <p:sp>
        <p:nvSpPr>
          <p:cNvPr id="243" name="Google Shape;243;p30"/>
          <p:cNvSpPr txBox="1"/>
          <p:nvPr>
            <p:ph idx="7" type="ctrTitle"/>
          </p:nvPr>
        </p:nvSpPr>
        <p:spPr>
          <a:xfrm>
            <a:off x="4171414" y="2121459"/>
            <a:ext cx="25860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Portal</a:t>
            </a:r>
            <a:endParaRPr/>
          </a:p>
        </p:txBody>
      </p:sp>
      <p:sp>
        <p:nvSpPr>
          <p:cNvPr id="244" name="Google Shape;244;p30"/>
          <p:cNvSpPr txBox="1"/>
          <p:nvPr>
            <p:ph idx="8" type="subTitle"/>
          </p:nvPr>
        </p:nvSpPr>
        <p:spPr>
          <a:xfrm>
            <a:off x="1794911" y="3713550"/>
            <a:ext cx="5083200" cy="7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200">
                <a:latin typeface="Catamaran"/>
                <a:ea typeface="Catamaran"/>
                <a:cs typeface="Catamaran"/>
                <a:sym typeface="Catamaran"/>
              </a:rPr>
              <a:t>DESIGN AND DEVELOP CLASSROOM PORTAL</a:t>
            </a:r>
            <a:endParaRPr b="1" sz="1200">
              <a:latin typeface="Catamaran"/>
              <a:ea typeface="Catamaran"/>
              <a:cs typeface="Catamaran"/>
              <a:sym typeface="Catamaran"/>
            </a:endParaRPr>
          </a:p>
        </p:txBody>
      </p:sp>
      <p:pic>
        <p:nvPicPr>
          <p:cNvPr id="245" name="Google Shape;245;p30"/>
          <p:cNvPicPr preferRelativeResize="0"/>
          <p:nvPr/>
        </p:nvPicPr>
        <p:blipFill>
          <a:blip r:embed="rId3">
            <a:alphaModFix/>
          </a:blip>
          <a:stretch>
            <a:fillRect/>
          </a:stretch>
        </p:blipFill>
        <p:spPr>
          <a:xfrm>
            <a:off x="228750" y="168488"/>
            <a:ext cx="923629" cy="325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